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20B57-2FBD-800D-57E8-A99272EAD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964F80-8011-4C6E-8839-ED15A1872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3C15B9-5D61-7151-0CA7-A0F926C0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9BBF85-FF9E-990C-9D54-D3BA58820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54904E-4456-78DB-BDBC-61C2C3AA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1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A88BC-C94B-044C-CCD4-E9BDAC03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596DFC-FF7D-8430-3EBF-D3C11BB4A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5FA89-C342-B8CD-B2D4-8D99F1F8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1ED0F6-E2B5-66B5-F4AD-1F1022C3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D2CA4C-EB69-1FA4-0ECA-7E870E76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2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14C13D2-3F27-E523-A7B7-EDCD3FCFB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6EA6C4-51EC-ECF0-EF8E-5A7E42955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D97CA4-B3B9-3F45-7760-0E24EF3F9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878233-79C3-F473-07B2-90D8C6F0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D640CE-315F-6EE3-D2A4-FAFD8957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B32DE9-12EF-12C5-EB85-A3A06AC7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A24FED-60B7-F271-CC86-811C208D3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CAE808-7D2D-B367-7FD0-8C50018D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36E1F2-5A6B-F43E-C7E7-2EEAD100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03C9C7-EC10-1F48-4A46-1E28110A8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44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AE99E-6793-59E6-5D78-F1C34ACA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B47F97-F752-2B5A-5D35-1EFB47D1C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E8A7F2-4318-FA78-8273-DE15CB60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67B013-C1F6-A8AA-4178-67D489C9A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DE2AA7-9341-F096-0229-84B02AD5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06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80B54-E87A-DCC6-55F4-542DC1FE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2970E0-BE6B-F828-6838-0D3CF087A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B6FD27-9338-F5E2-569F-CC3FA6040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CB2565-E367-463E-4141-11437E9F8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B516B3-36E6-C8AC-87BA-A5D46815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BCBEE7-B6EB-230A-757A-BEB88D249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1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A36949-254B-CD27-BB7C-201A0D3F7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33BDF7-FCA0-85AA-4433-BBA671898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60DBD5-76D5-30AD-C6B5-135C66403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7CAD1-0643-28FD-A31E-E7D6D6493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4BBA52-AF9F-94B9-EE98-49311758B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4EC85C-A8A3-A059-FF6F-128749DC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1CACF34-6700-30C2-BDE9-E8C4309A5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3955A8-B987-31F5-DB07-EF99490A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8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C04A51-5C8E-BA6B-4744-B8BDAB8C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F56FF20-224D-FF8A-F900-DECCE30FF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B7E5F8B-FBCD-B2C4-BBAB-240306EBD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0216AF-1B16-8DBC-6D89-8CD5EA75C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2E2F312-158B-D956-9664-0BE14E9E1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FD05C1-22F6-767F-2D97-9E4681642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191CD4-40F7-8458-C42E-F08CF3A8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89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8F4FC-7026-4409-017E-7A75DB0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58243-B1E1-40A1-2B0A-73B37CC42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A09C5E-BA86-FEC5-2CD3-7AD3E5860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FE3AA4-9B27-F851-83FF-9A9881FE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10ECDB-4639-9337-5CEB-EECD1F06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F4C191-49A9-6D73-7795-8C1424E1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8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CB6EB-973A-E193-61B2-7953C74B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FA8F59-E535-2B6F-F7BD-1369B06598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E3CA4B-919D-872E-2E2B-924211FED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9CBDD0-D20B-B336-902D-C7A3872F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E77519-AC4D-061B-8E1D-95EC817A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D373C3-B9FA-D82C-723E-BD1D3DAA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7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761571-9F3B-F907-17AB-8042B0ED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9E1599-7E96-5255-3803-01361EEF5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3E65E-95F3-C762-D96F-5DD4FF3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DB747-6BF3-42C8-A81A-FF5762404A16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17B5B6-821E-A127-2C16-DD6552CC0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700311-EC03-9E02-CFD5-CFC859552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4A6A9-27F1-46B8-8B0A-3941879B8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91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D68BF9-5A1C-6908-E099-741974D4E7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Задание 20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ABCEA3-3CB9-2D2B-B91C-96BAD65A9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0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EBBB3-8ECB-28AE-87FC-E0256221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14E00F-85EE-8B9E-7472-43E302A0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Запишите один любой тезис (обобщённое оценочное суждение), содержащий информацию о сходствах во внешней политике Александра III и Николая II по какому(-им)-либо признаку(-</a:t>
            </a:r>
            <a:r>
              <a:rPr lang="ru-RU" dirty="0" err="1"/>
              <a:t>ам</a:t>
            </a:r>
            <a:r>
              <a:rPr lang="ru-RU" dirty="0"/>
              <a:t>). Приведите два обоснования этого тезиса. Каждое обоснование должно содержать два исторических факта (по одному для каждого из сравниваемых объектов). При обосновании тезиса избегайте рассуждений общего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4164458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9304CB-A94F-4FA2-CDAC-8264D56C8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487"/>
            <a:ext cx="10515600" cy="5113475"/>
          </a:xfrm>
        </p:spPr>
        <p:txBody>
          <a:bodyPr>
            <a:normAutofit/>
          </a:bodyPr>
          <a:lstStyle/>
          <a:p>
            <a:r>
              <a:rPr lang="ru-RU" dirty="0"/>
              <a:t>Вот что можно выписать по Александру III:</a:t>
            </a:r>
          </a:p>
          <a:p>
            <a:pPr marL="0" indent="0">
              <a:buNone/>
            </a:pPr>
            <a:r>
              <a:rPr lang="ru-RU" dirty="0"/>
              <a:t>✔ при нем завершилось покорение Средней Азии;</a:t>
            </a:r>
          </a:p>
          <a:p>
            <a:pPr marL="0" indent="0">
              <a:buNone/>
            </a:pPr>
            <a:r>
              <a:rPr lang="ru-RU" dirty="0"/>
              <a:t>✔ при Александре III появился Тройственный союз (1882) и распался Союз трех императоров - России, Австро-Венгрии и Германии;</a:t>
            </a:r>
          </a:p>
          <a:p>
            <a:pPr marL="0" indent="0">
              <a:buNone/>
            </a:pPr>
            <a:r>
              <a:rPr lang="ru-RU" dirty="0"/>
              <a:t>✔ Россия борется с Германией и Австро-Венгрией за влияние на Балканах - это было связано с кризисом в Болгарии и разрывом российско-болгарских отношений;</a:t>
            </a:r>
          </a:p>
          <a:p>
            <a:pPr marL="0" indent="0">
              <a:buNone/>
            </a:pPr>
            <a:r>
              <a:rPr lang="ru-RU" dirty="0"/>
              <a:t>✔ в начале 1890-х гг. произошло русско-французское сближение, между странами была подписана военная конвенция.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79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7431C2-37F9-BCFF-8B8B-2C7251A2A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6165"/>
            <a:ext cx="10515600" cy="5550798"/>
          </a:xfrm>
        </p:spPr>
        <p:txBody>
          <a:bodyPr>
            <a:normAutofit/>
          </a:bodyPr>
          <a:lstStyle/>
          <a:p>
            <a:r>
              <a:rPr lang="ru-RU" dirty="0"/>
              <a:t>Кратко информацию по Николаю II можно представить следующим образом:</a:t>
            </a:r>
          </a:p>
          <a:p>
            <a:pPr marL="0" indent="0">
              <a:buNone/>
            </a:pPr>
            <a:r>
              <a:rPr lang="ru-RU" dirty="0"/>
              <a:t>✔ дальневосточная политика и неудачная русско-японская война;</a:t>
            </a:r>
          </a:p>
          <a:p>
            <a:pPr marL="0" indent="0">
              <a:buNone/>
            </a:pPr>
            <a:r>
              <a:rPr lang="ru-RU" dirty="0"/>
              <a:t>✔ русско-английское соглашение 1907 г., которое привело к окончательному оформлению Антанты;</a:t>
            </a:r>
          </a:p>
          <a:p>
            <a:pPr marL="0" indent="0">
              <a:buNone/>
            </a:pPr>
            <a:r>
              <a:rPr lang="ru-RU" dirty="0"/>
              <a:t>✔ боснийский кризис 1908 - 1909 гг., который обострил отношения между Россией и Австро-Венгрией (Австро-Венгрия отказалась выходить из оккупированной ею Боснии, а Россия не смогла ничем ответить);</a:t>
            </a:r>
          </a:p>
          <a:p>
            <a:pPr marL="0" indent="0">
              <a:buNone/>
            </a:pPr>
            <a:r>
              <a:rPr lang="ru-RU" dirty="0"/>
              <a:t>✔ Первая мировая война, в ходе которой Россия боролась против Германии и Австро-Венгрии.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99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2F90C5-1403-D428-880A-21530BC85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0788D4E-9D35-2B98-CE33-E34EAF438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3368" y="844825"/>
            <a:ext cx="9836267" cy="557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71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B18F-3AB5-277F-810B-8E9BEE5D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Записываем: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857894-8C53-4B56-B2B5-26BB1DC44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Тезис: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      Во внешней политике Александра III, как и Николая II, одно из важнейших мест занимало противостояние странам Тройственного союза - Германии и Австро-Венгрии - на Балканах, а также сближение со другими странами - противниками Тройственного союза.</a:t>
            </a:r>
          </a:p>
        </p:txBody>
      </p:sp>
    </p:spTree>
    <p:extLst>
      <p:ext uri="{BB962C8B-B14F-4D97-AF65-F5344CB8AC3E}">
        <p14:creationId xmlns:p14="http://schemas.microsoft.com/office/powerpoint/2010/main" val="2679770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30E33B-ED73-F867-D39F-842A2C89D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261"/>
            <a:ext cx="10515600" cy="57297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Обоснования:</a:t>
            </a:r>
          </a:p>
          <a:p>
            <a:pPr marL="0" indent="0">
              <a:buNone/>
            </a:pPr>
            <a:r>
              <a:rPr lang="ru-RU" dirty="0"/>
              <a:t>1)Противостояние странам Тройственного союза и при Александре III, и при Николае II происходило на Балканах. Обострением русско-болгарских отношений при Александре III воспользовалась Австро-Венгрия: в Болгарии князем был назначен ставленник Австро-Венгрии. Усилившиеся русско-австрийские противоречия привели к разрыву Союза трех императоров в 1887 году. Противостояние со странами Тройственного союза на Балканах продолжилось и при Николае II: в 1908 году Австро-Венгрия аннексировала Боснию, в конечном счете Россия, будучи истощена недавно закончившийся революцией, была вынуждена признать эту аннексию. В дальнейшем цели России были связаны с созданием единого Балканского союза против Турции, задачей же Австро-Венгрии и Германии был раскол этого союза, чего страны Тройственного союза и смогли добиться в ходе Балканских войн.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2) Как при Александре III, так и при Николае II Россия налаживает отношения со странами, которые выступали против Тройственного союза. В 1890-х гг. при Александре III был создан русско-французский союз, подписана и ратифицирована военная конвенция. При Николае II в 1907 г. было подписано русско-английское соглашение. Таким образом, при участии этих двух императоров окончательно сформировался внешнеполитический блок, противостоящий Тройственному союзу, - Антанта.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894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105D97-D321-B7F4-C9B2-994C8303B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7443"/>
            <a:ext cx="10515600" cy="5759520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Запишите один любой тезис (обобщённое оценочное суждение), содержащий информацию о различиях в политике князя Александра Ярославича Невского в отношении Золотой Орды и западных захватчиков в XIII веке по какому(-им)-либо признаку(-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ам</a:t>
            </a: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). Приведите два обоснования этого тезиса. Каждое обоснование должно содержать два исторических факта (по одному для каждого из сравниваемых объектов). При обосновании тезиса избегайте рассуждений общего характера.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Ответ оформите в следующем виде.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Тезис: ________________________________________________________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Обоснование тезиса: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1) ________________________________________________________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PT Sans" panose="020B0503020203020204" pitchFamily="34" charset="-52"/>
              </a:rPr>
              <a:t>2) ________________________________________________________</a:t>
            </a:r>
          </a:p>
          <a:p>
            <a:pPr marL="0" indent="0">
              <a:buNone/>
            </a:pP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370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47A90-F7ED-EA06-B475-BEDB520D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E63D9A-F3C6-9446-8389-81647383D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1</a:t>
            </a:r>
            <a:r>
              <a:rPr lang="ru-RU" sz="3200" dirty="0"/>
              <a:t>) Тезис: Невский решился подчиниться Орде, не воевать с Ордой, платить дань, улаживать отношения в переговорах. И наоборот, Александр Ярославич сопротивлялся вооруженным путём западным захватчикам в виду того, что Орда не навязывала свою религию в отличие от западных захватчиков, которые навязывали католичество.</a:t>
            </a:r>
          </a:p>
        </p:txBody>
      </p:sp>
    </p:spTree>
    <p:extLst>
      <p:ext uri="{BB962C8B-B14F-4D97-AF65-F5344CB8AC3E}">
        <p14:creationId xmlns:p14="http://schemas.microsoft.com/office/powerpoint/2010/main" val="4211541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4E527-4799-4D49-9AD9-61891199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2) Обоснования: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B65C2-19BE-ACFF-4E18-ABE45A2F7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661"/>
            <a:ext cx="10515600" cy="481530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- В 1242 году на Чудском озере Александр Ярославич разбил войско Ливонского ордена, в то время как в 1262 году он дипломатическим путём урегулировал конфликт из-за «избиения сборщиков дани». Александр собрал дань и сам поехал в Орду отводить угрозу нового карательного похода и имел успех. (Также можно было использовать и </a:t>
            </a:r>
            <a:r>
              <a:rPr lang="ru-RU" dirty="0" err="1"/>
              <a:t>Неврюеву</a:t>
            </a:r>
            <a:r>
              <a:rPr lang="ru-RU" dirty="0"/>
              <a:t> рать 1252 года, когда он не поддержал своего брата Андрея в борьбе против Орды и даже получил великий ярлык).</a:t>
            </a:r>
          </a:p>
          <a:p>
            <a:endParaRPr lang="ru-RU" dirty="0"/>
          </a:p>
          <a:p>
            <a:r>
              <a:rPr lang="ru-RU" dirty="0"/>
              <a:t>- В 1240 году Александр Ярославич разбил шведов в Невской битве, то есть сопротивлялся вооруженным путём западным захватчикам, в то время как в 1257 и 1259 годах Невский убедил новгородцев послать дары хану, в 1259 год новгородское вече согласилось дать «число», то есть Новгород стал данником Орды.</a:t>
            </a:r>
          </a:p>
        </p:txBody>
      </p:sp>
    </p:spTree>
    <p:extLst>
      <p:ext uri="{BB962C8B-B14F-4D97-AF65-F5344CB8AC3E}">
        <p14:creationId xmlns:p14="http://schemas.microsoft.com/office/powerpoint/2010/main" val="422049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A1F0E7-8A43-8B49-BC53-F80187EE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Источник: демоверсия ФИПИ">
            <a:extLst>
              <a:ext uri="{FF2B5EF4-FFF2-40B4-BE49-F238E27FC236}">
                <a16:creationId xmlns:a16="http://schemas.microsoft.com/office/drawing/2014/main" id="{C6C5CBF8-0538-9D2C-AB67-1FA1EC76F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91" y="198782"/>
            <a:ext cx="11987018" cy="5317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776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888B5-1C35-ED9B-BF20-1CEF4523F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9CFED3A-ED75-9DCC-ACA9-C19493324C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05" y="2276061"/>
            <a:ext cx="11992695" cy="2524919"/>
          </a:xfrm>
        </p:spPr>
      </p:pic>
    </p:spTree>
    <p:extLst>
      <p:ext uri="{BB962C8B-B14F-4D97-AF65-F5344CB8AC3E}">
        <p14:creationId xmlns:p14="http://schemas.microsoft.com/office/powerpoint/2010/main" val="167121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CDE42-C152-9E9A-8FFB-82D017E7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13EBE41-14D2-4D11-D9B7-C59194777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73278"/>
            <a:ext cx="5913782" cy="6784722"/>
          </a:xfrm>
        </p:spPr>
      </p:pic>
    </p:spTree>
    <p:extLst>
      <p:ext uri="{BB962C8B-B14F-4D97-AF65-F5344CB8AC3E}">
        <p14:creationId xmlns:p14="http://schemas.microsoft.com/office/powerpoint/2010/main" val="50726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C1AE8C-D975-9F79-4167-ED8C0E3C0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00183" cy="1325563"/>
          </a:xfrm>
        </p:spPr>
        <p:txBody>
          <a:bodyPr/>
          <a:lstStyle/>
          <a:p>
            <a:r>
              <a:rPr lang="ru-RU" dirty="0"/>
              <a:t>Что значит обобщенное оценочное суждение?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B0DE28-FF99-8785-5CCC-BAEEADF2D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✔ </a:t>
            </a:r>
            <a:r>
              <a:rPr lang="ru-RU" b="1" dirty="0">
                <a:solidFill>
                  <a:srgbClr val="FF0000"/>
                </a:solidFill>
              </a:rPr>
              <a:t>Обобщенное </a:t>
            </a:r>
            <a:r>
              <a:rPr lang="ru-RU" dirty="0"/>
              <a:t>- так как с его помощью мы можем объяснять сразу несколько исторических фактов. Например, суждение о том, что внутренняя политика Александра II носила более либеральный характер, чем у Александра III, может быть подкреплено множеством исторических фактов.</a:t>
            </a:r>
          </a:p>
          <a:p>
            <a:r>
              <a:rPr lang="ru-RU" dirty="0"/>
              <a:t>✔ </a:t>
            </a:r>
            <a:r>
              <a:rPr lang="ru-RU" b="1" dirty="0">
                <a:solidFill>
                  <a:srgbClr val="FF0000"/>
                </a:solidFill>
              </a:rPr>
              <a:t>Оценочное</a:t>
            </a:r>
            <a:r>
              <a:rPr lang="ru-RU" dirty="0"/>
              <a:t> - так как само по себе оно не содержит какие-то исторические факты, оно содержит оценку, точку зрения историков. Уже указанное утверждение о внутренней политике Александра II и Александра III само по себе не содержит каких-то фактов. Для обоснования этого оценочного суждения еще требуется отыскать нужные факты.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01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E568AC-2B11-49C5-A0F5-A463F61C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9609" cy="1325563"/>
          </a:xfrm>
        </p:spPr>
        <p:txBody>
          <a:bodyPr/>
          <a:lstStyle/>
          <a:p>
            <a:r>
              <a:rPr lang="ru-RU" dirty="0"/>
              <a:t>Как должно выглядеть обоснование тезиса?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60E6A9-ADFF-6AD7-E790-74B5DE44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"Дворянство при Петре I ... (</a:t>
            </a:r>
            <a:r>
              <a:rPr lang="ru-RU" b="1" dirty="0">
                <a:solidFill>
                  <a:srgbClr val="FF0000"/>
                </a:solidFill>
              </a:rPr>
              <a:t>факт 1:</a:t>
            </a:r>
            <a:r>
              <a:rPr lang="ru-RU" dirty="0"/>
              <a:t> например, было обязано служить), в то время как дворянство при Екатерине II ... (</a:t>
            </a:r>
            <a:r>
              <a:rPr lang="ru-RU" b="1" dirty="0">
                <a:solidFill>
                  <a:srgbClr val="FF0000"/>
                </a:solidFill>
              </a:rPr>
              <a:t>факт 2:</a:t>
            </a:r>
            <a:r>
              <a:rPr lang="ru-RU" dirty="0"/>
              <a:t> например, могло выбирать, служить или нет)«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43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897AF-6A8B-D1EA-80F2-5A4C19AA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AEDF76-D3EB-D9A9-C050-F3DE4F125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Если же используется другая модель, где нужно </a:t>
            </a:r>
            <a:r>
              <a:rPr lang="ru-RU" b="1" dirty="0">
                <a:solidFill>
                  <a:srgbClr val="FF0000"/>
                </a:solidFill>
              </a:rPr>
              <a:t>найти сходства </a:t>
            </a:r>
            <a:r>
              <a:rPr lang="ru-RU" dirty="0"/>
              <a:t>между объектами, то можно написать так: "Дворянство и при Петре I, и при Екатерине II ... (</a:t>
            </a:r>
            <a:r>
              <a:rPr lang="ru-RU" b="1" dirty="0">
                <a:solidFill>
                  <a:srgbClr val="FF0000"/>
                </a:solidFill>
              </a:rPr>
              <a:t>факт 1</a:t>
            </a:r>
            <a:r>
              <a:rPr lang="ru-RU" dirty="0"/>
              <a:t>: например, владело землями)". </a:t>
            </a:r>
          </a:p>
        </p:txBody>
      </p:sp>
    </p:spTree>
    <p:extLst>
      <p:ext uri="{BB962C8B-B14F-4D97-AF65-F5344CB8AC3E}">
        <p14:creationId xmlns:p14="http://schemas.microsoft.com/office/powerpoint/2010/main" val="34931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F8E7C-7F40-5B18-0AE5-AAB1C157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8AB08F1-B7EF-C27F-6739-EF6EFBF215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91350"/>
            <a:ext cx="10720505" cy="60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42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97932-AF25-CBAB-667D-9C07FA8D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7FC958-71F2-CADE-3D34-C83129171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774" y="1428059"/>
            <a:ext cx="10515600" cy="48733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1) тезис, например: в период правления Екатерины II дворянство </a:t>
            </a:r>
          </a:p>
          <a:p>
            <a:pPr marL="0" indent="0">
              <a:buNone/>
            </a:pPr>
            <a:r>
              <a:rPr lang="ru-RU" dirty="0"/>
              <a:t>стало более привилегированным сословием по сравнению  с периодом правления Петра I; </a:t>
            </a:r>
          </a:p>
          <a:p>
            <a:pPr marL="0" indent="0">
              <a:buNone/>
            </a:pPr>
            <a:r>
              <a:rPr lang="ru-RU" dirty="0"/>
              <a:t>(Может быть сформулирован другой тезис.) </a:t>
            </a:r>
          </a:p>
          <a:p>
            <a:pPr marL="0" indent="0">
              <a:buNone/>
            </a:pPr>
            <a:r>
              <a:rPr lang="ru-RU" dirty="0"/>
              <a:t>2) обоснования, например (для приведённого выше тезиса): </a:t>
            </a:r>
          </a:p>
          <a:p>
            <a:pPr marL="0" indent="0">
              <a:buNone/>
            </a:pPr>
            <a:r>
              <a:rPr lang="ru-RU" dirty="0"/>
              <a:t>− в период правления Петра I дворянство было обязано служить, </a:t>
            </a:r>
          </a:p>
          <a:p>
            <a:pPr marL="0" indent="0">
              <a:buNone/>
            </a:pPr>
            <a:r>
              <a:rPr lang="ru-RU" dirty="0"/>
              <a:t>а в период правления Екатерины II дворянство было освобождено </a:t>
            </a:r>
          </a:p>
          <a:p>
            <a:pPr marL="0" indent="0">
              <a:buNone/>
            </a:pPr>
            <a:r>
              <a:rPr lang="ru-RU" dirty="0"/>
              <a:t>от обязательной службы; </a:t>
            </a:r>
          </a:p>
          <a:p>
            <a:pPr marL="0" indent="0">
              <a:buNone/>
            </a:pPr>
            <a:r>
              <a:rPr lang="ru-RU" dirty="0"/>
              <a:t>− в период правления Петра I организации дворянского </a:t>
            </a:r>
          </a:p>
          <a:p>
            <a:pPr marL="0" indent="0">
              <a:buNone/>
            </a:pPr>
            <a:r>
              <a:rPr lang="ru-RU" dirty="0"/>
              <a:t>самоуправления отсутствовали, а в период правления Екатерины </a:t>
            </a:r>
            <a:r>
              <a:rPr lang="en-US" dirty="0"/>
              <a:t>II</a:t>
            </a:r>
            <a:r>
              <a:rPr lang="ru-RU" dirty="0"/>
              <a:t> были учреждены дворянские собрания</a:t>
            </a:r>
          </a:p>
        </p:txBody>
      </p:sp>
    </p:spTree>
    <p:extLst>
      <p:ext uri="{BB962C8B-B14F-4D97-AF65-F5344CB8AC3E}">
        <p14:creationId xmlns:p14="http://schemas.microsoft.com/office/powerpoint/2010/main" val="33321013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1010</Words>
  <Application>Microsoft Office PowerPoint</Application>
  <PresentationFormat>Широкоэкранный</PresentationFormat>
  <Paragraphs>48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PT Sans</vt:lpstr>
      <vt:lpstr>Тема Office</vt:lpstr>
      <vt:lpstr>Задание 20</vt:lpstr>
      <vt:lpstr>Презентация PowerPoint</vt:lpstr>
      <vt:lpstr>Презентация PowerPoint</vt:lpstr>
      <vt:lpstr>Презентация PowerPoint</vt:lpstr>
      <vt:lpstr>Что значит обобщенное оценочное суждение?</vt:lpstr>
      <vt:lpstr>Как должно выглядеть обоснование тезиса?</vt:lpstr>
      <vt:lpstr>Презентация PowerPoint</vt:lpstr>
      <vt:lpstr>Презентация PowerPoint</vt:lpstr>
      <vt:lpstr>Ответ</vt:lpstr>
      <vt:lpstr>Задание</vt:lpstr>
      <vt:lpstr>Презентация PowerPoint</vt:lpstr>
      <vt:lpstr>Презентация PowerPoint</vt:lpstr>
      <vt:lpstr>Презентация PowerPoint</vt:lpstr>
      <vt:lpstr>Записываем:</vt:lpstr>
      <vt:lpstr>Презентация PowerPoint</vt:lpstr>
      <vt:lpstr>Презентация PowerPoint</vt:lpstr>
      <vt:lpstr>Презентация PowerPoint</vt:lpstr>
      <vt:lpstr>2) Обоснования: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20</dc:title>
  <dc:creator>79233969504</dc:creator>
  <cp:lastModifiedBy>79233969504</cp:lastModifiedBy>
  <cp:revision>3</cp:revision>
  <dcterms:created xsi:type="dcterms:W3CDTF">2023-11-01T12:28:23Z</dcterms:created>
  <dcterms:modified xsi:type="dcterms:W3CDTF">2023-11-01T13:32:33Z</dcterms:modified>
</cp:coreProperties>
</file>