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Задания 24, 25</a:t>
            </a:r>
            <a:br>
              <a:rPr lang="ru-RU" dirty="0" smtClean="0"/>
            </a:br>
            <a:r>
              <a:rPr lang="ru-RU" dirty="0" smtClean="0"/>
              <a:t>ОГЭ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9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09600"/>
            <a:ext cx="8077200" cy="5846136"/>
          </a:xfrm>
        </p:spPr>
        <p:txBody>
          <a:bodyPr>
            <a:normAutofit/>
          </a:bodyPr>
          <a:lstStyle/>
          <a:p>
            <a:r>
              <a:rPr lang="ru-RU" dirty="0" smtClean="0"/>
              <a:t> В государстве Z установлен демократический политический режим, а в государстве Y — тоталитарный. Сравните эти два политических режима. Выберите и запишите в первую колонку таблицы порядковые номера черт сходства, а во вторую колонку — порядковые номера черт отличия: </a:t>
            </a:r>
          </a:p>
          <a:p>
            <a:r>
              <a:rPr lang="ru-RU" dirty="0" smtClean="0"/>
              <a:t>1) пресечение нарушений общественного порядка;</a:t>
            </a:r>
          </a:p>
          <a:p>
            <a:r>
              <a:rPr lang="ru-RU" dirty="0" smtClean="0"/>
              <a:t>2) наличие органов исполнительной власти;</a:t>
            </a:r>
          </a:p>
          <a:p>
            <a:r>
              <a:rPr lang="ru-RU" dirty="0" smtClean="0"/>
              <a:t>3) свободные выборы на альтернативной основе;</a:t>
            </a:r>
          </a:p>
          <a:p>
            <a:r>
              <a:rPr lang="ru-RU" dirty="0" smtClean="0"/>
              <a:t>4) вынесение приговоров внесудебными органами.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7924800" cy="5693736"/>
          </a:xfrm>
        </p:spPr>
        <p:txBody>
          <a:bodyPr>
            <a:normAutofit fontScale="77500" lnSpcReduction="20000"/>
          </a:bodyPr>
          <a:lstStyle/>
          <a:p>
            <a:r>
              <a:rPr lang="ru-RU" sz="3000" dirty="0" smtClean="0"/>
              <a:t>Прочитайте приведённый текст, каждое положение которого отмечено буквой. </a:t>
            </a:r>
          </a:p>
          <a:p>
            <a:r>
              <a:rPr lang="ru-RU" sz="3000" dirty="0" smtClean="0"/>
              <a:t>(A) Редакция известного журнала опросила читателей о том, как они оценивают политическую ситуацию в стране. (Б) К сожалению, многие граждане заявили о полном отсутствии интереса к политике. (B) Очевидно, правительству и политическим партиям следует приложить усилия для повышения политической информированности и активности граждан.</a:t>
            </a:r>
          </a:p>
          <a:p>
            <a:r>
              <a:rPr lang="ru-RU" sz="3000" dirty="0" smtClean="0"/>
              <a:t> Определите, какие положения текста:</a:t>
            </a:r>
          </a:p>
          <a:p>
            <a:pPr>
              <a:buNone/>
            </a:pPr>
            <a:r>
              <a:rPr lang="ru-RU" sz="3000" dirty="0" smtClean="0"/>
              <a:t>1) отражают факты;</a:t>
            </a:r>
          </a:p>
          <a:p>
            <a:pPr>
              <a:buNone/>
            </a:pPr>
            <a:r>
              <a:rPr lang="ru-RU" sz="3000" dirty="0" smtClean="0"/>
              <a:t>2) выражают мнения.</a:t>
            </a:r>
          </a:p>
          <a:p>
            <a:pPr>
              <a:buNone/>
            </a:pPr>
            <a:endParaRPr lang="ru-RU" sz="3000" dirty="0" smtClean="0"/>
          </a:p>
          <a:p>
            <a:r>
              <a:rPr lang="ru-RU" sz="3000" dirty="0" smtClean="0"/>
              <a:t>Запишите  цифры, обозначающие характер соответствующих положе­ний.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457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381000"/>
            <a:ext cx="8534400" cy="6477000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8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В 2013 г. в странах Z и Y один из фондов изучения общественного мнения провёл среди совершеннолетних граждан опрос: «Что, по Вашему мнению, сейчас важнее всего для развития Вашей страны?».</a:t>
            </a: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8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Полученные результаты (в % от числа опрошенных) представлены в виде диаграммы.</a:t>
            </a: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8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Найдите в приведённом списке выводы, которые можно сделать на основе диаграммы, и запишите цифры, под которыми они указаны.</a:t>
            </a: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914400" lvl="0" indent="-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1)Равные доли опрошенных обеих </a:t>
            </a:r>
          </a:p>
          <a:p>
            <a:pPr marL="914400" lvl="0" indent="-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стран считают, что для страны</a:t>
            </a:r>
          </a:p>
          <a:p>
            <a:pPr marL="914400" lvl="0" indent="-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важнее всего развитие новых</a:t>
            </a:r>
          </a:p>
          <a:p>
            <a:pPr marL="914400" lvl="0" indent="-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технологий.</a:t>
            </a:r>
          </a:p>
          <a:p>
            <a:pPr marL="914400" lvl="0" indent="-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2) Равные доли опрошенных</a:t>
            </a:r>
          </a:p>
          <a:p>
            <a:pPr marL="914400" lvl="0" indent="-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страны Y считают, что для страны</a:t>
            </a:r>
          </a:p>
          <a:p>
            <a:pPr marL="914400" lvl="0" indent="-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важнее всего развитие технологий и решение  социальных проблем.</a:t>
            </a:r>
          </a:p>
          <a:p>
            <a:pPr marL="914400" lvl="0" indent="-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3) Доля тех, кто считает, что для страны важнее всего обеспечение гражданских прав и</a:t>
            </a:r>
          </a:p>
          <a:p>
            <a:pPr marL="914400" lvl="0" indent="-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свобод, развитие и поддержка инициатив граждан и их объединений, больше среди</a:t>
            </a:r>
          </a:p>
          <a:p>
            <a:pPr marL="914400" lvl="0" indent="-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жителей страны Y, чем среди жителей страны Z.</a:t>
            </a: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4) Жители страны Z считают, что для страны развитие культуры, нравственное совершенствование общества важнее, чем обеспечение гражданских прав и свобод, развитие и поддержка инициатив граждан и их объединений.</a:t>
            </a:r>
          </a:p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5) Большинство жителей страны Y затруднились ответить на поставленный вопрос.</a:t>
            </a:r>
          </a:p>
          <a:p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 flipV="1">
            <a:off x="1" y="-45718"/>
            <a:ext cx="533399" cy="415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443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                                               </a:t>
            </a:r>
          </a:p>
          <a:p>
            <a:pPr marL="0" marR="0" lvl="0" indent="1666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6" name="Picture 3" descr="https://soc-oge.sdamgia.ru/get_file?id=5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295400"/>
            <a:ext cx="4648200" cy="3400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3400"/>
            <a:ext cx="8763000" cy="6324600"/>
          </a:xfrm>
        </p:spPr>
        <p:txBody>
          <a:bodyPr>
            <a:normAutofit fontScale="5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В 2013 г. в странах Z и Y один из фондов изучения общественного мнения провёл среди совершеннолетних граждан опрос: «Что, по Вашему мнению, сейчас важнее всего для развития Вашей страны?». Полученные результаты (в % от числа опрошенных) представлены в виде диаграммы. </a:t>
            </a:r>
            <a:r>
              <a:rPr lang="ru-RU" dirty="0" smtClean="0"/>
              <a:t>Результаты опроса, отражённые в диаграмме, были опубликованы и прокомментированы в СМИ. Какие из приведённых ниже выводов непосредственно вытекают из полученной в ходе опроса информации? Запишите цифры, под которыми они указаны.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900" dirty="0" smtClean="0"/>
              <a:t>1) Стране Z необходимы реформы </a:t>
            </a:r>
          </a:p>
          <a:p>
            <a:pPr>
              <a:buNone/>
            </a:pPr>
            <a:r>
              <a:rPr lang="ru-RU" sz="2900" dirty="0" smtClean="0"/>
              <a:t>в социальной сфере.</a:t>
            </a:r>
          </a:p>
          <a:p>
            <a:pPr>
              <a:buNone/>
            </a:pPr>
            <a:r>
              <a:rPr lang="ru-RU" sz="2900" dirty="0" smtClean="0"/>
              <a:t>2) Влияние духовной сферы на перспективы </a:t>
            </a:r>
          </a:p>
          <a:p>
            <a:pPr>
              <a:buNone/>
            </a:pPr>
            <a:r>
              <a:rPr lang="ru-RU" sz="2900" dirty="0" smtClean="0"/>
              <a:t>развития страны осознаётся гражданами страны Y в большей степени, чем гражданами страны Z.</a:t>
            </a:r>
          </a:p>
          <a:p>
            <a:pPr>
              <a:buNone/>
            </a:pPr>
            <a:r>
              <a:rPr lang="ru-RU" sz="2900" dirty="0" smtClean="0"/>
              <a:t>3) В стране Y на развитие культуры выделяется больше средств, чем в стране Z.</a:t>
            </a:r>
          </a:p>
          <a:p>
            <a:pPr>
              <a:buNone/>
            </a:pPr>
            <a:r>
              <a:rPr lang="ru-RU" sz="2900" dirty="0" smtClean="0"/>
              <a:t>4) В стране Z, в отличие от страны Y, построено правовое государство.</a:t>
            </a:r>
          </a:p>
          <a:p>
            <a:pPr>
              <a:buNone/>
            </a:pPr>
            <a:r>
              <a:rPr lang="ru-RU" sz="2900" dirty="0" smtClean="0"/>
              <a:t>5) Граждане страны Y не интересуются проблемами своей страны.</a:t>
            </a:r>
            <a:br>
              <a:rPr lang="ru-RU" sz="2900" dirty="0" smtClean="0"/>
            </a:br>
            <a:endParaRPr lang="ru-RU" sz="2900" dirty="0"/>
          </a:p>
        </p:txBody>
      </p:sp>
      <p:pic>
        <p:nvPicPr>
          <p:cNvPr id="1027" name="Picture 3" descr="https://soc-oge.sdamgia.ru/get_file?id=5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676400"/>
            <a:ext cx="4343400" cy="3177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21 задание</a:t>
            </a:r>
          </a:p>
          <a:p>
            <a:r>
              <a:rPr lang="ru-RU" smtClean="0"/>
              <a:t>Правильный </a:t>
            </a:r>
            <a:r>
              <a:rPr lang="ru-RU" dirty="0" smtClean="0"/>
              <a:t>ответ: 1234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458200" cy="5248584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smtClean="0"/>
              <a:t>Факт — (от лат слова </a:t>
            </a:r>
            <a:r>
              <a:rPr lang="ru-RU" sz="3600" dirty="0" err="1" smtClean="0"/>
              <a:t>factum</a:t>
            </a:r>
            <a:r>
              <a:rPr lang="ru-RU" sz="3600" dirty="0" smtClean="0"/>
              <a:t> сделанное, свершившееся). Синоним понятий истина, событие, результат. Нечто конкретное, единичное в отличие от абстрактного и общего. Фактические предложения либо выражают чувственные данное, либо включают в себя результаты наблюдения, конкретные события и положения. Знание в форме утверждения, достоверность которых неоспорима. События, уже произошедшие.</a:t>
            </a:r>
          </a:p>
          <a:p>
            <a:r>
              <a:rPr lang="ru-RU" sz="3600" dirty="0" smtClean="0"/>
              <a:t>Мнения должны содержать отношение автора. У человека, познающего социальные факты, складывается определенное к ним отношение, выражающееся в согласии, порицании, отрицании, утверждении, поддержке, сомнении и т. д. Как правило, в тексте оценочное суждение содержит следующие речевые обороты: «на наш взгляд», «по вашему мнению», «с нашей точки зре­ния», «по-ви­ди­мо­му», «счи­та­лось», «представлялось», «как утверждал», «как говорил», «скорее всего», «как отмечал», «плохо», «хорошо», «очевидно».</a:t>
            </a:r>
          </a:p>
          <a:p>
            <a:r>
              <a:rPr lang="ru-RU" sz="3600" dirty="0" smtClean="0"/>
              <a:t>Ответ: 122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/>
          </a:bodyPr>
          <a:lstStyle/>
          <a:p>
            <a:pPr marL="0" lvl="0" indent="166688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Правильный ответ: 123.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12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283</TotalTime>
  <Words>539</Words>
  <Application>Microsoft Office PowerPoint</Application>
  <PresentationFormat>Экран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Задания 24, 25 ОГЭ</vt:lpstr>
      <vt:lpstr>Задание 21</vt:lpstr>
      <vt:lpstr>Задание 23</vt:lpstr>
      <vt:lpstr>Задание 24</vt:lpstr>
      <vt:lpstr>Задание 25</vt:lpstr>
      <vt:lpstr>Ответы</vt:lpstr>
      <vt:lpstr>Задание 23</vt:lpstr>
      <vt:lpstr>Задание 24</vt:lpstr>
      <vt:lpstr>Задание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2016-10-09T03:45:43Z</dcterms:created>
  <dcterms:modified xsi:type="dcterms:W3CDTF">2018-02-20T02:46:29Z</dcterms:modified>
</cp:coreProperties>
</file>