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89" r:id="rId3"/>
    <p:sldId id="259" r:id="rId4"/>
    <p:sldId id="260" r:id="rId5"/>
    <p:sldId id="268" r:id="rId6"/>
    <p:sldId id="263" r:id="rId7"/>
    <p:sldId id="264" r:id="rId8"/>
    <p:sldId id="292" r:id="rId9"/>
    <p:sldId id="286" r:id="rId10"/>
    <p:sldId id="287" r:id="rId11"/>
    <p:sldId id="27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4660"/>
  </p:normalViewPr>
  <p:slideViewPr>
    <p:cSldViewPr>
      <p:cViewPr varScale="1">
        <p:scale>
          <a:sx n="83" d="100"/>
          <a:sy n="83" d="100"/>
        </p:scale>
        <p:origin x="-156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C682F-DB71-4586-92DC-E2CA8A543508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CB596-37CF-47F9-8447-7A8A00FC6B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52A2E-5860-4EE3-8DB9-C2FBF83C9E43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52A2E-5860-4EE3-8DB9-C2FBF83C9E43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52A2E-5860-4EE3-8DB9-C2FBF83C9E43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52A2E-5860-4EE3-8DB9-C2FBF83C9E43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52A2E-5860-4EE3-8DB9-C2FBF83C9E43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52A2E-5860-4EE3-8DB9-C2FBF83C9E43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52A2E-5860-4EE3-8DB9-C2FBF83C9E43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52A2E-5860-4EE3-8DB9-C2FBF83C9E43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52A2E-5860-4EE3-8DB9-C2FBF83C9E43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52A2E-5860-4EE3-8DB9-C2FBF83C9E43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52A2E-5860-4EE3-8DB9-C2FBF83C9E43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B452A2E-5860-4EE3-8DB9-C2FBF83C9E43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132856"/>
            <a:ext cx="7920880" cy="323238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Права, свободы, обязанности гражданина </a:t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>Российской </a:t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>Федерации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Сопоставьте: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928688"/>
            <a:ext cx="8291512" cy="5543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Права:                                  Группы: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</a:t>
            </a: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свободу</a:t>
            </a: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гражданские права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творчества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избирать и быть           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экономические права</a:t>
            </a:r>
            <a:r>
              <a:rPr lang="ru-RU" sz="2400" b="1" smtClean="0">
                <a:solidFill>
                  <a:srgbClr val="FF0000"/>
                </a:solidFill>
              </a:rPr>
              <a:t>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избранным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жизнь</a:t>
            </a:r>
            <a:r>
              <a:rPr lang="ru-RU" sz="2400" b="1" smtClean="0"/>
              <a:t>                         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политические права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жилище</a:t>
            </a:r>
            <a:r>
              <a:rPr lang="ru-RU" sz="2400" b="1" smtClean="0"/>
              <a:t>                      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культурные права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быть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собственником                          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социальные права </a:t>
            </a:r>
            <a:r>
              <a:rPr lang="ru-RU" sz="2400" b="1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b="1" smtClean="0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3059113" y="1916113"/>
            <a:ext cx="1800225" cy="288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484438" y="3284538"/>
            <a:ext cx="230346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2987675" y="1773238"/>
            <a:ext cx="1871663" cy="230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3924300" y="4941888"/>
            <a:ext cx="93503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2843213" y="2852738"/>
            <a:ext cx="2016125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 animBg="1"/>
      <p:bldP spid="16390" grpId="0" animBg="1"/>
      <p:bldP spid="16391" grpId="0" animBg="1"/>
      <p:bldP spid="1639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Соотнесите:</a:t>
            </a:r>
          </a:p>
        </p:txBody>
      </p:sp>
      <p:sp>
        <p:nvSpPr>
          <p:cNvPr id="19459" name="Oval 4"/>
          <p:cNvSpPr>
            <a:spLocks noChangeArrowheads="1"/>
          </p:cNvSpPr>
          <p:nvPr/>
        </p:nvSpPr>
        <p:spPr bwMode="auto">
          <a:xfrm>
            <a:off x="3276600" y="2492375"/>
            <a:ext cx="2232025" cy="10588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права</a:t>
            </a:r>
          </a:p>
        </p:txBody>
      </p:sp>
      <p:sp>
        <p:nvSpPr>
          <p:cNvPr id="19460" name="Oval 5"/>
          <p:cNvSpPr>
            <a:spLocks noChangeArrowheads="1"/>
          </p:cNvSpPr>
          <p:nvPr/>
        </p:nvSpPr>
        <p:spPr bwMode="auto">
          <a:xfrm>
            <a:off x="3348038" y="3933825"/>
            <a:ext cx="2232025" cy="10080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обязанности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395288" y="1916113"/>
            <a:ext cx="2232025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Уплата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налогов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6372225" y="2133600"/>
            <a:ext cx="2303463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Служба в 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армии</a:t>
            </a:r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3132138" y="5516563"/>
            <a:ext cx="2519362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Охрана 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природы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6443663" y="4221163"/>
            <a:ext cx="2232025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Получение 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</p:txBody>
      </p:sp>
      <p:sp>
        <p:nvSpPr>
          <p:cNvPr id="19465" name="Rectangle 10"/>
          <p:cNvSpPr>
            <a:spLocks noChangeArrowheads="1"/>
          </p:cNvSpPr>
          <p:nvPr/>
        </p:nvSpPr>
        <p:spPr bwMode="auto">
          <a:xfrm>
            <a:off x="395288" y="4076700"/>
            <a:ext cx="2555875" cy="10080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Свобода мысли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и слова</a:t>
            </a:r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3132138" y="981075"/>
            <a:ext cx="2879725" cy="9350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Владение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собственностью</a:t>
            </a: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V="1">
            <a:off x="2339975" y="3284538"/>
            <a:ext cx="11525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 flipH="1" flipV="1">
            <a:off x="5435600" y="3284538"/>
            <a:ext cx="1512888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4427538" y="19161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 flipV="1">
            <a:off x="4356100" y="49418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2195513" y="2852738"/>
            <a:ext cx="1439862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 flipH="1">
            <a:off x="5219700" y="3068638"/>
            <a:ext cx="15128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 flipV="1">
            <a:off x="5580063" y="4508500"/>
            <a:ext cx="792162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7" grpId="0" animBg="1"/>
      <p:bldP spid="17431" grpId="0" animBg="1"/>
      <p:bldP spid="17432" grpId="0" animBg="1"/>
      <p:bldP spid="17433" grpId="0" animBg="1"/>
      <p:bldP spid="17434" grpId="0" animBg="1"/>
      <p:bldP spid="17435" grpId="0" animBg="1"/>
      <p:bldP spid="174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93496" cy="92211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Домашнее задание</a:t>
            </a:r>
            <a:endParaRPr lang="ru-RU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Параграф 8, выучить классификацию прав и свобод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428596" y="6000768"/>
            <a:ext cx="642942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/>
              <a:t>Прочитать пункт 2 пар. 8, </a:t>
            </a:r>
            <a:r>
              <a:rPr lang="ru-RU" sz="3200" dirty="0" smtClean="0"/>
              <a:t>определить, какие права относятся к каждой группе прав </a:t>
            </a:r>
            <a:endParaRPr lang="ru-RU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83568" y="2204864"/>
            <a:ext cx="8306355" cy="2595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67501" y="0"/>
            <a:ext cx="51773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Права человека</a:t>
            </a: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357422" y="1571612"/>
            <a:ext cx="2214578" cy="114300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Политиче-ские</a:t>
            </a:r>
            <a:r>
              <a:rPr lang="ru-RU" b="1" dirty="0" smtClean="0">
                <a:solidFill>
                  <a:schemeClr val="tx1"/>
                </a:solidFill>
              </a:rPr>
              <a:t> права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1643050"/>
            <a:ext cx="2000264" cy="10715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err="1" smtClean="0">
                <a:solidFill>
                  <a:schemeClr val="tx1"/>
                </a:solidFill>
              </a:rPr>
              <a:t>Граждан-ские</a:t>
            </a:r>
            <a:r>
              <a:rPr lang="ru-RU" b="1" dirty="0" smtClean="0">
                <a:solidFill>
                  <a:schemeClr val="tx1"/>
                </a:solidFill>
              </a:rPr>
              <a:t> права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804248" y="1643050"/>
            <a:ext cx="2196908" cy="10715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Социально-экономиче-ские</a:t>
            </a:r>
            <a:r>
              <a:rPr lang="ru-RU" b="1" dirty="0" smtClean="0">
                <a:solidFill>
                  <a:schemeClr val="tx1"/>
                </a:solidFill>
              </a:rPr>
              <a:t> права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786314" y="1643050"/>
            <a:ext cx="1928826" cy="114300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Культур-ные</a:t>
            </a:r>
            <a:r>
              <a:rPr lang="ru-RU" b="1" dirty="0" smtClean="0">
                <a:solidFill>
                  <a:schemeClr val="tx1"/>
                </a:solidFill>
              </a:rPr>
              <a:t> права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2928934"/>
            <a:ext cx="2054032" cy="33803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i="1" dirty="0" smtClean="0">
                <a:solidFill>
                  <a:schemeClr val="tx1"/>
                </a:solidFill>
              </a:rPr>
              <a:t>Право на: </a:t>
            </a:r>
          </a:p>
          <a:p>
            <a:pPr marL="0" lvl="1" algn="ctr"/>
            <a:r>
              <a:rPr lang="ru-RU" i="1" dirty="0" smtClean="0">
                <a:solidFill>
                  <a:schemeClr val="tx1"/>
                </a:solidFill>
              </a:rPr>
              <a:t>  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жизнь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свободу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личную </a:t>
            </a:r>
            <a:r>
              <a:rPr lang="ru-RU" dirty="0" err="1" smtClean="0">
                <a:solidFill>
                  <a:schemeClr val="tx1"/>
                </a:solidFill>
              </a:rPr>
              <a:t>неприкосновен-ность</a:t>
            </a:r>
            <a:endParaRPr lang="ru-RU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честь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достоинство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и др. 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71736" y="2928934"/>
            <a:ext cx="2000264" cy="33803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chemeClr val="tx1"/>
                </a:solidFill>
              </a:rPr>
              <a:t>Право на:</a:t>
            </a:r>
          </a:p>
          <a:p>
            <a:pPr algn="ctr"/>
            <a:endParaRPr lang="ru-RU" sz="2000" i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в</a:t>
            </a:r>
            <a:r>
              <a:rPr lang="ru-RU" sz="2000" dirty="0" smtClean="0">
                <a:solidFill>
                  <a:schemeClr val="tx1"/>
                </a:solidFill>
              </a:rPr>
              <a:t>озможность участия граждан в политической жизни страны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857752" y="2928934"/>
            <a:ext cx="1802480" cy="33803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Право на:</a:t>
            </a:r>
          </a:p>
          <a:p>
            <a:pPr algn="ctr"/>
            <a:endParaRPr lang="ru-RU" i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участие в культурной жизни страны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доступ к культурным ценностям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свободу творчества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и др.</a:t>
            </a:r>
          </a:p>
          <a:p>
            <a:pPr algn="ctr">
              <a:buFont typeface="Arial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929454" y="2928934"/>
            <a:ext cx="2107042" cy="33803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Право на:</a:t>
            </a:r>
          </a:p>
          <a:p>
            <a:pPr algn="ctr"/>
            <a:endParaRPr lang="ru-RU" i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благосостояние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социальную  защиту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достойный уровень жизни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б</a:t>
            </a:r>
            <a:r>
              <a:rPr lang="ru-RU" dirty="0" smtClean="0">
                <a:solidFill>
                  <a:schemeClr val="tx1"/>
                </a:solidFill>
              </a:rPr>
              <a:t>ыть собственником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н</a:t>
            </a:r>
            <a:r>
              <a:rPr lang="ru-RU" dirty="0" smtClean="0">
                <a:solidFill>
                  <a:schemeClr val="tx1"/>
                </a:solidFill>
              </a:rPr>
              <a:t>аследовать имущество</a:t>
            </a:r>
          </a:p>
          <a:p>
            <a:pPr algn="ctr">
              <a:buFont typeface="Arial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>
            <a:endCxn id="8" idx="0"/>
          </p:cNvCxnSpPr>
          <p:nvPr/>
        </p:nvCxnSpPr>
        <p:spPr>
          <a:xfrm rot="16200000" flipH="1">
            <a:off x="5447115" y="1339438"/>
            <a:ext cx="428628" cy="178595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5447116" y="1339439"/>
            <a:ext cx="428628" cy="178595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643702" y="1142984"/>
            <a:ext cx="928694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5" idx="0"/>
          </p:cNvCxnSpPr>
          <p:nvPr/>
        </p:nvCxnSpPr>
        <p:spPr>
          <a:xfrm rot="5400000">
            <a:off x="3268257" y="1339439"/>
            <a:ext cx="428628" cy="357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0800000" flipV="1">
            <a:off x="1357290" y="1142984"/>
            <a:ext cx="714380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Управляющая кнопка: в начало 16">
            <a:hlinkClick r:id="rId2" action="ppaction://hlinksldjump" highlightClick="1"/>
          </p:cNvPr>
          <p:cNvSpPr/>
          <p:nvPr/>
        </p:nvSpPr>
        <p:spPr>
          <a:xfrm>
            <a:off x="285720" y="6429396"/>
            <a:ext cx="714380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 rot="5400000">
            <a:off x="1572398" y="2999578"/>
            <a:ext cx="428628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921167" y="188640"/>
            <a:ext cx="51773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Права человека</a:t>
            </a: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500034" y="1714488"/>
            <a:ext cx="2428892" cy="1071570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всеобщий характер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Содержимое 5"/>
          <p:cNvSpPr txBox="1">
            <a:spLocks/>
          </p:cNvSpPr>
          <p:nvPr/>
        </p:nvSpPr>
        <p:spPr>
          <a:xfrm>
            <a:off x="6286512" y="1785926"/>
            <a:ext cx="2286016" cy="1000132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неделимый характер</a:t>
            </a:r>
            <a:endParaRPr kumimoji="0" lang="ru-RU" sz="2000" i="0" u="none" strike="noStrike" kern="120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Багетная рамка 7"/>
          <p:cNvSpPr/>
          <p:nvPr/>
        </p:nvSpPr>
        <p:spPr>
          <a:xfrm>
            <a:off x="3428992" y="1714488"/>
            <a:ext cx="2428892" cy="1071570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неотчуждаемый характер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Багетная рамка 9"/>
          <p:cNvSpPr/>
          <p:nvPr/>
        </p:nvSpPr>
        <p:spPr>
          <a:xfrm>
            <a:off x="323528" y="3143248"/>
            <a:ext cx="2533960" cy="3214710"/>
          </a:xfrm>
          <a:prstGeom prst="beve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Все люди рождаются свободными и равными в своем достоинстве и в правах.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Багетная рамка 10"/>
          <p:cNvSpPr/>
          <p:nvPr/>
        </p:nvSpPr>
        <p:spPr>
          <a:xfrm>
            <a:off x="3059832" y="3143248"/>
            <a:ext cx="3168352" cy="3214710"/>
          </a:xfrm>
          <a:prstGeom prst="beve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Они принадлежат всем людям, права человека не нужно покупать, зарабатывать или наследовать.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1500166" y="1142984"/>
            <a:ext cx="714380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4321967" y="1464455"/>
            <a:ext cx="428628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7072330" y="1214422"/>
            <a:ext cx="500066" cy="50006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8" idx="2"/>
            <a:endCxn id="11" idx="6"/>
          </p:cNvCxnSpPr>
          <p:nvPr/>
        </p:nvCxnSpPr>
        <p:spPr>
          <a:xfrm>
            <a:off x="4643438" y="2786058"/>
            <a:ext cx="570" cy="357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7" idx="2"/>
          </p:cNvCxnSpPr>
          <p:nvPr/>
        </p:nvCxnSpPr>
        <p:spPr>
          <a:xfrm rot="5400000">
            <a:off x="7215206" y="3000372"/>
            <a:ext cx="4286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Багетная рамка 8"/>
          <p:cNvSpPr/>
          <p:nvPr/>
        </p:nvSpPr>
        <p:spPr>
          <a:xfrm>
            <a:off x="6372200" y="3143248"/>
            <a:ext cx="2664296" cy="3214710"/>
          </a:xfrm>
          <a:prstGeom prst="beve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Каждый человек  обладает всей совокупностью прав.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Управляющая кнопка: в начало 17">
            <a:hlinkClick r:id="rId2" action="ppaction://hlinksldjump" highlightClick="1"/>
          </p:cNvPr>
          <p:cNvSpPr/>
          <p:nvPr/>
        </p:nvSpPr>
        <p:spPr>
          <a:xfrm>
            <a:off x="428596" y="6500834"/>
            <a:ext cx="714380" cy="14287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8100392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Всероссийский документ о правах человека</a:t>
            </a:r>
          </a:p>
        </p:txBody>
      </p:sp>
      <p:pic>
        <p:nvPicPr>
          <p:cNvPr id="7172" name="Picture 1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560" y="1916832"/>
            <a:ext cx="3168352" cy="4356482"/>
          </a:xfrm>
          <a:noFill/>
        </p:spPr>
      </p:pic>
      <p:sp>
        <p:nvSpPr>
          <p:cNvPr id="7171" name="Содержимое 3"/>
          <p:cNvSpPr>
            <a:spLocks noGrp="1"/>
          </p:cNvSpPr>
          <p:nvPr>
            <p:ph sz="half" idx="2"/>
          </p:nvPr>
        </p:nvSpPr>
        <p:spPr>
          <a:xfrm>
            <a:off x="3851920" y="2204864"/>
            <a:ext cx="5112568" cy="4237931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 декабря 1993 года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всенародным референдумом принята Конституция РФ.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глава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Конституции Российской Федерации закрепляет права человека и гражданина.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88840"/>
            <a:ext cx="8686800" cy="4235301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           </a:t>
            </a:r>
            <a:r>
              <a:rPr lang="ru-RU" dirty="0" smtClean="0"/>
              <a:t>Твои </a:t>
            </a:r>
            <a:r>
              <a:rPr lang="ru-RU" dirty="0" smtClean="0"/>
              <a:t>права </a:t>
            </a:r>
            <a:r>
              <a:rPr lang="ru-RU" b="1" dirty="0" smtClean="0">
                <a:solidFill>
                  <a:srgbClr val="FF0000"/>
                </a:solidFill>
              </a:rPr>
              <a:t>равны </a:t>
            </a:r>
            <a:r>
              <a:rPr lang="ru-RU" b="1" dirty="0" smtClean="0"/>
              <a:t> </a:t>
            </a:r>
            <a:r>
              <a:rPr lang="ru-RU" dirty="0" smtClean="0"/>
              <a:t>правам </a:t>
            </a:r>
            <a:r>
              <a:rPr lang="ru-RU" dirty="0" smtClean="0"/>
              <a:t>другого человека!</a:t>
            </a:r>
            <a:endParaRPr lang="ru-RU" dirty="0" smtClean="0"/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Нужно уважать права другого человека!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Где проходит граница твоих прав</a:t>
            </a:r>
            <a:endParaRPr lang="ru-RU" sz="3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4365104"/>
            <a:ext cx="2786082" cy="150019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умение внимательно выслушать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36096" y="4293096"/>
            <a:ext cx="2786082" cy="150019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сохранять человеческие достоинства 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2483768" y="3356992"/>
            <a:ext cx="785818" cy="7858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24128" y="3429000"/>
            <a:ext cx="931544" cy="7138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Управляющая кнопка: в начало 16">
            <a:hlinkClick r:id="rId2" action="ppaction://hlinksldjump" highlightClick="1"/>
          </p:cNvPr>
          <p:cNvSpPr/>
          <p:nvPr/>
        </p:nvSpPr>
        <p:spPr>
          <a:xfrm>
            <a:off x="357158" y="6143644"/>
            <a:ext cx="714380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9" name="Рамка 18"/>
          <p:cNvSpPr/>
          <p:nvPr/>
        </p:nvSpPr>
        <p:spPr>
          <a:xfrm>
            <a:off x="3357554" y="3071810"/>
            <a:ext cx="2357454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защищать Отечество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Рамка 19"/>
          <p:cNvSpPr/>
          <p:nvPr/>
        </p:nvSpPr>
        <p:spPr>
          <a:xfrm>
            <a:off x="6000760" y="1428736"/>
            <a:ext cx="2357454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беречь памятники истории и культуры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Рамка 20"/>
          <p:cNvSpPr/>
          <p:nvPr/>
        </p:nvSpPr>
        <p:spPr>
          <a:xfrm>
            <a:off x="785786" y="1428736"/>
            <a:ext cx="2357454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соблюдать конституцию и другие законы РФ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Рамка 21"/>
          <p:cNvSpPr/>
          <p:nvPr/>
        </p:nvSpPr>
        <p:spPr>
          <a:xfrm>
            <a:off x="6000760" y="4643446"/>
            <a:ext cx="2747704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бережно относиться к природным богатствам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Рамка 22"/>
          <p:cNvSpPr/>
          <p:nvPr/>
        </p:nvSpPr>
        <p:spPr>
          <a:xfrm>
            <a:off x="714348" y="4643446"/>
            <a:ext cx="2561508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платить законно установленные налоги  и сборы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>
            <a:endCxn id="19" idx="0"/>
          </p:cNvCxnSpPr>
          <p:nvPr/>
        </p:nvCxnSpPr>
        <p:spPr>
          <a:xfrm rot="16200000" flipH="1">
            <a:off x="3589727" y="2125256"/>
            <a:ext cx="1857388" cy="357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084168" y="1124744"/>
            <a:ext cx="571504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6200000" flipH="1">
            <a:off x="4107653" y="2250273"/>
            <a:ext cx="3429024" cy="13573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 flipV="1">
            <a:off x="2699792" y="1124744"/>
            <a:ext cx="500066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1571604" y="2285992"/>
            <a:ext cx="3429024" cy="12858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Управляющая кнопка: в начало 34">
            <a:hlinkClick r:id="rId2" action="ppaction://hlinksldjump" highlightClick="1"/>
          </p:cNvPr>
          <p:cNvSpPr/>
          <p:nvPr/>
        </p:nvSpPr>
        <p:spPr>
          <a:xfrm>
            <a:off x="428596" y="6357958"/>
            <a:ext cx="571504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332656"/>
            <a:ext cx="9144000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Граждане Российской Федерации обязаны</a:t>
            </a:r>
            <a:endParaRPr lang="ru-RU" sz="2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/>
          <a:lstStyle/>
          <a:p>
            <a:pPr algn="ctr">
              <a:buNone/>
            </a:pPr>
            <a:r>
              <a:rPr lang="ru-RU" sz="2000" b="1" dirty="0" smtClean="0"/>
              <a:t>Выполни задание</a:t>
            </a:r>
          </a:p>
          <a:p>
            <a:pPr>
              <a:buNone/>
            </a:pPr>
            <a:r>
              <a:rPr lang="ru-RU" sz="2000" dirty="0" smtClean="0"/>
              <a:t>В </a:t>
            </a:r>
            <a:r>
              <a:rPr lang="ru-RU" sz="2000" dirty="0" smtClean="0"/>
              <a:t>ст. 44 Конституции РФ записано: «Каждый обязан заботиться о сохранении исторического и культурного наследия, беречь памятники истории и культуры».</a:t>
            </a:r>
          </a:p>
          <a:p>
            <a:pPr>
              <a:buNone/>
            </a:pPr>
            <a:r>
              <a:rPr lang="ru-RU" sz="2000" dirty="0" smtClean="0"/>
              <a:t>1.  Объясните, как Вы понимаете смысл фразы: «Каждый обязан заботиться о сохранении исторического и культурного наследия».</a:t>
            </a:r>
          </a:p>
          <a:p>
            <a:pPr>
              <a:buNone/>
            </a:pPr>
            <a:r>
              <a:rPr lang="ru-RU" sz="2000" dirty="0" smtClean="0"/>
              <a:t>2.  В школьные годы главная деятельность  — это учёба. Проанализируйте своё свободное от учёбы время и место заботы о сохранении исторического и культурного наследия в нем. Составьте рассказ о видах заботы о сохранении исторического и культурного наследия, используя следующий план:</a:t>
            </a:r>
          </a:p>
          <a:p>
            <a:r>
              <a:rPr lang="ru-RU" sz="2000" dirty="0" smtClean="0"/>
              <a:t>1)  Каким образом Вы заботитесь о сохранении исторического и культурного наследия? Для чего Вы заботитесь о сохранении исторического и культурного наследия?</a:t>
            </a:r>
          </a:p>
          <a:p>
            <a:r>
              <a:rPr lang="ru-RU" sz="2000" dirty="0" smtClean="0"/>
              <a:t>2)  О каком памятнике культуры или истории Вы могли бы позаботиться или заботились?</a:t>
            </a:r>
          </a:p>
          <a:p>
            <a:r>
              <a:rPr lang="ru-RU" sz="2000" dirty="0" smtClean="0"/>
              <a:t>В чём Вы видите пользу такой деятельности для себя и своих сверстников?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914400" y="214313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Соотнесите</a:t>
            </a:r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28"/>
                <a:gridCol w="3385147"/>
                <a:gridCol w="455693"/>
                <a:gridCol w="329398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Характеристики прав человека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Определение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117220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Каждый человек обладает всей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совокупностью прав. Нельзя пользоваться одними правами и быть лишенными других.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Всеобщий характер</a:t>
                      </a:r>
                      <a:endParaRPr lang="ru-RU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 люди рождаются свободными и равными в своем достоинстве и правах.</a:t>
                      </a:r>
                      <a:endParaRPr lang="ru-RU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Б.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Неотчуждаемый характер</a:t>
                      </a:r>
                      <a:endParaRPr lang="ru-RU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3.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Права человека неотделимы от самого человека.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В.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Неделимый характер</a:t>
                      </a:r>
                    </a:p>
                    <a:p>
                      <a:endParaRPr lang="ru-RU" b="1" dirty="0" smtClean="0"/>
                    </a:p>
                    <a:p>
                      <a:endParaRPr lang="ru-RU" b="1" dirty="0"/>
                    </a:p>
                  </a:txBody>
                  <a:tcPr marL="83326" marR="83326"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3786188" y="2857500"/>
            <a:ext cx="2428875" cy="128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3143250" y="2357438"/>
            <a:ext cx="2357438" cy="928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429000" y="3500438"/>
            <a:ext cx="2714625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786188" y="3000375"/>
            <a:ext cx="14287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473</TotalTime>
  <Words>364</Words>
  <Application>Microsoft Office PowerPoint</Application>
  <PresentationFormat>Экран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Права, свободы, обязанности гражданина  Российской  Федерации</vt:lpstr>
      <vt:lpstr>Прочитать пункт 2 пар. 8, определить, какие права относятся к каждой группе прав </vt:lpstr>
      <vt:lpstr>Слайд 3</vt:lpstr>
      <vt:lpstr>Слайд 4</vt:lpstr>
      <vt:lpstr>Всероссийский документ о правах человека</vt:lpstr>
      <vt:lpstr>Слайд 6</vt:lpstr>
      <vt:lpstr>Слайд 7</vt:lpstr>
      <vt:lpstr>Слайд 8</vt:lpstr>
      <vt:lpstr>Соотнесите:</vt:lpstr>
      <vt:lpstr>Сопоставьте:</vt:lpstr>
      <vt:lpstr>Соотнесите: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и обязанности граждан</dc:title>
  <dc:creator>Admin</dc:creator>
  <cp:lastModifiedBy>User</cp:lastModifiedBy>
  <cp:revision>55</cp:revision>
  <dcterms:created xsi:type="dcterms:W3CDTF">2010-11-16T17:01:01Z</dcterms:created>
  <dcterms:modified xsi:type="dcterms:W3CDTF">2025-01-19T14:23:06Z</dcterms:modified>
</cp:coreProperties>
</file>