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89" r:id="rId3"/>
    <p:sldId id="259" r:id="rId4"/>
    <p:sldId id="260" r:id="rId5"/>
    <p:sldId id="268" r:id="rId6"/>
    <p:sldId id="263" r:id="rId7"/>
    <p:sldId id="264" r:id="rId8"/>
    <p:sldId id="292" r:id="rId9"/>
    <p:sldId id="286" r:id="rId10"/>
    <p:sldId id="287" r:id="rId11"/>
    <p:sldId id="27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83" d="100"/>
          <a:sy n="83" d="100"/>
        </p:scale>
        <p:origin x="-156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C682F-DB71-4586-92DC-E2CA8A543508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CB596-37CF-47F9-8447-7A8A00FC6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452A2E-5860-4EE3-8DB9-C2FBF83C9E43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920880" cy="323238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Права, свободы, обязанности гражданина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Российской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Федерации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Сопоставьте: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928688"/>
            <a:ext cx="829151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Права:                                  Группы: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свободу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гражданские права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творчества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избирать и быть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экономические права</a:t>
            </a:r>
            <a:r>
              <a:rPr lang="ru-RU" sz="2400" b="1" smtClean="0">
                <a:solidFill>
                  <a:srgbClr val="FF0000"/>
                </a:solidFill>
              </a:rPr>
              <a:t>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избранным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жизнь</a:t>
            </a:r>
            <a:r>
              <a:rPr lang="ru-RU" sz="2400" b="1" smtClean="0"/>
              <a:t>    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политические права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жилище</a:t>
            </a:r>
            <a:r>
              <a:rPr lang="ru-RU" sz="2400" b="1" smtClean="0"/>
              <a:t> 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культурные права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быть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собственником     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социальные права </a:t>
            </a:r>
            <a:r>
              <a:rPr lang="ru-RU" sz="2400" b="1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059113" y="1916113"/>
            <a:ext cx="1800225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484438" y="3284538"/>
            <a:ext cx="23034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2987675" y="1773238"/>
            <a:ext cx="1871663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924300" y="4941888"/>
            <a:ext cx="9350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43213" y="2852738"/>
            <a:ext cx="20161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Соотнесите: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3276600" y="2492375"/>
            <a:ext cx="2232025" cy="10588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3348038" y="3933825"/>
            <a:ext cx="2232025" cy="10080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обязанности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95288" y="191611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Уплата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налогов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372225" y="2133600"/>
            <a:ext cx="2303463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Служба в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армии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3132138" y="5516563"/>
            <a:ext cx="2519362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природы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443663" y="422116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395288" y="4076700"/>
            <a:ext cx="2555875" cy="10080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Свобода мысли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слова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3132138" y="981075"/>
            <a:ext cx="2879725" cy="9350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Владение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собственностью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2339975" y="3284538"/>
            <a:ext cx="11525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 flipV="1">
            <a:off x="5435600" y="3284538"/>
            <a:ext cx="151288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427538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43561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195513" y="2852738"/>
            <a:ext cx="14398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5219700" y="3068638"/>
            <a:ext cx="15128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 flipV="1">
            <a:off x="5580063" y="4508500"/>
            <a:ext cx="7921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92211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Параграф 8, выучить классификацию прав и свобод</a:t>
            </a: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Прочитать пункт 2 пар. 8, </a:t>
            </a:r>
            <a:r>
              <a:rPr lang="ru-RU" sz="3200" dirty="0" smtClean="0"/>
              <a:t>определить, какие права относятся к каждой группе прав 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2204864"/>
            <a:ext cx="8306355" cy="259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7501" y="0"/>
            <a:ext cx="5177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1571612"/>
            <a:ext cx="2214578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Политиче-ские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43050"/>
            <a:ext cx="2000264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Граждан-ские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04248" y="1643050"/>
            <a:ext cx="2196908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Социально-экономиче-ские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6314" y="1643050"/>
            <a:ext cx="1928826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Культур-ные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928934"/>
            <a:ext cx="205403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Право на: </a:t>
            </a:r>
          </a:p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жизнь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личную </a:t>
            </a:r>
            <a:r>
              <a:rPr lang="ru-RU" dirty="0" err="1" smtClean="0">
                <a:solidFill>
                  <a:schemeClr val="tx1"/>
                </a:solidFill>
              </a:rPr>
              <a:t>неприкосновен-ность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честь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достоинство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 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2928934"/>
            <a:ext cx="2000264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sz="20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озможность участия граждан в политической жизни страны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928934"/>
            <a:ext cx="1802480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участие в культурной жизни страны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доступ к культурным ценностям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творчества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2928934"/>
            <a:ext cx="210704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благосостояние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социальную  защиту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достойный уровень жизни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ыть собственником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аследовать имущество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 rot="16200000" flipH="1">
            <a:off x="5447115" y="1339438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447116" y="1339439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643702" y="1142984"/>
            <a:ext cx="92869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5" idx="0"/>
          </p:cNvCxnSpPr>
          <p:nvPr/>
        </p:nvCxnSpPr>
        <p:spPr>
          <a:xfrm rot="5400000">
            <a:off x="3268257" y="1339439"/>
            <a:ext cx="42862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357290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285720" y="6429396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rot="5400000">
            <a:off x="1572398" y="2999578"/>
            <a:ext cx="42862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21167" y="188640"/>
            <a:ext cx="5177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00034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всеобщий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6286512" y="1785926"/>
            <a:ext cx="2286016" cy="100013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неделимый характер</a:t>
            </a:r>
            <a:endParaRPr kumimoji="0" lang="ru-RU" sz="20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428992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неотчуждаемый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323528" y="3143248"/>
            <a:ext cx="2533960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Все люди рождаются свободными и равными в своем достоинстве и в правах.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3059832" y="3143248"/>
            <a:ext cx="3168352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Они принадлежат всем людям, права человека не нужно покупать, зарабатывать или наследовать.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500166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321967" y="1464455"/>
            <a:ext cx="42862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072330" y="1214422"/>
            <a:ext cx="500066" cy="5000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2"/>
            <a:endCxn id="11" idx="6"/>
          </p:cNvCxnSpPr>
          <p:nvPr/>
        </p:nvCxnSpPr>
        <p:spPr>
          <a:xfrm>
            <a:off x="4643438" y="2786058"/>
            <a:ext cx="57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 rot="5400000">
            <a:off x="7215206" y="300037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агетная рамка 8"/>
          <p:cNvSpPr/>
          <p:nvPr/>
        </p:nvSpPr>
        <p:spPr>
          <a:xfrm>
            <a:off x="6372200" y="3143248"/>
            <a:ext cx="2664296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Каждый человек  обладает всей совокупностью прав.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в начало 17">
            <a:hlinkClick r:id="rId2" action="ppaction://hlinksldjump" highlightClick="1"/>
          </p:cNvPr>
          <p:cNvSpPr/>
          <p:nvPr/>
        </p:nvSpPr>
        <p:spPr>
          <a:xfrm>
            <a:off x="428596" y="6500834"/>
            <a:ext cx="714380" cy="1428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документ о правах человека</a:t>
            </a:r>
          </a:p>
        </p:txBody>
      </p:sp>
      <p:pic>
        <p:nvPicPr>
          <p:cNvPr id="7172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916832"/>
            <a:ext cx="3168352" cy="4356482"/>
          </a:xfrm>
          <a:noFill/>
        </p:spPr>
      </p:pic>
      <p:sp>
        <p:nvSpPr>
          <p:cNvPr id="7171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2204864"/>
            <a:ext cx="5112568" cy="4237931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декабря 1993 года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всенародным референдумом принята Конституция РФ.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глава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Конституции Российской Федерации закрепляет права человека и гражданина.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23530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        </a:t>
            </a:r>
            <a:r>
              <a:rPr lang="ru-RU" dirty="0" smtClean="0"/>
              <a:t>Твои </a:t>
            </a:r>
            <a:r>
              <a:rPr lang="ru-RU" dirty="0" smtClean="0"/>
              <a:t>права </a:t>
            </a:r>
            <a:r>
              <a:rPr lang="ru-RU" b="1" dirty="0" smtClean="0">
                <a:solidFill>
                  <a:srgbClr val="FF0000"/>
                </a:solidFill>
              </a:rPr>
              <a:t>равны </a:t>
            </a:r>
            <a:r>
              <a:rPr lang="ru-RU" b="1" dirty="0" smtClean="0"/>
              <a:t> </a:t>
            </a:r>
            <a:r>
              <a:rPr lang="ru-RU" dirty="0" smtClean="0"/>
              <a:t>правам </a:t>
            </a:r>
            <a:r>
              <a:rPr lang="ru-RU" dirty="0" smtClean="0"/>
              <a:t>другого человека!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Нужно уважать права другого человека!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проходит граница твоих прав</a:t>
            </a:r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4365104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умение внимательно выслушать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4293096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сохранять человеческие достоинства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483768" y="3356992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3429000"/>
            <a:ext cx="931544" cy="713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357158" y="6143644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Рамка 18"/>
          <p:cNvSpPr/>
          <p:nvPr/>
        </p:nvSpPr>
        <p:spPr>
          <a:xfrm>
            <a:off x="3357554" y="3071810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защищать Отечество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6000760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беречь памятники истории и культуры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785786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соблюдать конституцию и другие законы РФ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6000760" y="4643446"/>
            <a:ext cx="274770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бережно относиться к природным богатствам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714348" y="4643446"/>
            <a:ext cx="2561508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платить законно установленные налоги  и сборы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endCxn id="19" idx="0"/>
          </p:cNvCxnSpPr>
          <p:nvPr/>
        </p:nvCxnSpPr>
        <p:spPr>
          <a:xfrm rot="16200000" flipH="1">
            <a:off x="3589727" y="2125256"/>
            <a:ext cx="185738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84168" y="1124744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107653" y="2250273"/>
            <a:ext cx="3429024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699792" y="1124744"/>
            <a:ext cx="50006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571604" y="2285992"/>
            <a:ext cx="3429024" cy="1285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Управляющая кнопка: в начало 34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Граждане Российской Федерации обязаны</a:t>
            </a:r>
            <a:endParaRPr lang="ru-RU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Выполни задание</a:t>
            </a:r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 smtClean="0"/>
              <a:t>ст. 44 Конституции РФ записано: «Каждый обязан заботиться о сохранении исторического и культурного наследия, беречь памятники истории и культуры».</a:t>
            </a:r>
          </a:p>
          <a:p>
            <a:pPr>
              <a:buNone/>
            </a:pPr>
            <a:r>
              <a:rPr lang="ru-RU" sz="2000" dirty="0" smtClean="0"/>
              <a:t>1.  Объясните, как Вы понимаете смысл фразы: «Каждый обязан заботиться о сохранении исторического и культурного наследия».</a:t>
            </a:r>
          </a:p>
          <a:p>
            <a:pPr>
              <a:buNone/>
            </a:pPr>
            <a:r>
              <a:rPr lang="ru-RU" sz="2000" dirty="0" smtClean="0"/>
              <a:t>2.  В школьные годы главная деятельность  — это учёба. Проанализируйте своё свободное от учёбы время и место заботы о сохранении исторического и культурного наследия в нем. Составьте рассказ о видах заботы о сохранении исторического и культурного наследия, используя следующий план:</a:t>
            </a:r>
          </a:p>
          <a:p>
            <a:r>
              <a:rPr lang="ru-RU" sz="2000" dirty="0" smtClean="0"/>
              <a:t>1)  Каким образом Вы заботитесь о сохранении исторического и культурного наследия? Для чего Вы заботитесь о сохранении исторического и культурного наследия?</a:t>
            </a:r>
          </a:p>
          <a:p>
            <a:r>
              <a:rPr lang="ru-RU" sz="2000" dirty="0" smtClean="0"/>
              <a:t>2)  О каком памятнике культуры или истории Вы могли бы позаботиться или заботились?</a:t>
            </a:r>
          </a:p>
          <a:p>
            <a:r>
              <a:rPr lang="ru-RU" sz="2000" dirty="0" smtClean="0"/>
              <a:t>В чём Вы видите пользу такой деятельности для себя и своих сверстников?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Соотнесите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28"/>
                <a:gridCol w="3385147"/>
                <a:gridCol w="455693"/>
                <a:gridCol w="329398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Характеристики прав человека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11722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Каждый человек обладает всей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совокупностью прав. Нельзя пользоваться одними правами и быть лишенными других.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Всеобщий характер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люди рождаются свободными и равными в своем достоинстве и правах.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Неотчуждаемый характер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Права человека неотделимы от самого человека.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Неделимый характер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 marL="83326" marR="83326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786188" y="2857500"/>
            <a:ext cx="242887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143250" y="2357438"/>
            <a:ext cx="2357438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429000" y="3500438"/>
            <a:ext cx="271462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86188" y="3000375"/>
            <a:ext cx="1428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473</TotalTime>
  <Words>364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Права, свободы, обязанности гражданина  Российской  Федерации</vt:lpstr>
      <vt:lpstr>Прочитать пункт 2 пар. 8, определить, какие права относятся к каждой группе прав </vt:lpstr>
      <vt:lpstr>Слайд 3</vt:lpstr>
      <vt:lpstr>Слайд 4</vt:lpstr>
      <vt:lpstr>Всероссийский документ о правах человека</vt:lpstr>
      <vt:lpstr>Слайд 6</vt:lpstr>
      <vt:lpstr>Слайд 7</vt:lpstr>
      <vt:lpstr>Слайд 8</vt:lpstr>
      <vt:lpstr>Соотнесите:</vt:lpstr>
      <vt:lpstr>Сопоставьте:</vt:lpstr>
      <vt:lpstr>Соотнесите: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граждан</dc:title>
  <dc:creator>Admin</dc:creator>
  <cp:lastModifiedBy>User</cp:lastModifiedBy>
  <cp:revision>55</cp:revision>
  <dcterms:created xsi:type="dcterms:W3CDTF">2010-11-16T17:01:01Z</dcterms:created>
  <dcterms:modified xsi:type="dcterms:W3CDTF">2025-01-19T14:23:06Z</dcterms:modified>
</cp:coreProperties>
</file>