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11/7/2017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Практикум. Задание </a:t>
            </a:r>
            <a:r>
              <a:rPr lang="ru-RU" b="1" dirty="0" smtClean="0"/>
              <a:t>на выбор позиций из предложенного перечня ответов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657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7239000" cy="5541336"/>
          </a:xfrm>
        </p:spPr>
        <p:txBody>
          <a:bodyPr>
            <a:normAutofit/>
          </a:bodyPr>
          <a:lstStyle/>
          <a:p>
            <a:r>
              <a:rPr lang="ru-RU" dirty="0" smtClean="0"/>
              <a:t>Найдите в приведенном ниже списке общественные явления. Запишите </a:t>
            </a:r>
            <a:r>
              <a:rPr lang="ru-RU" b="1" u="sng" dirty="0" smtClean="0"/>
              <a:t>цифры</a:t>
            </a:r>
            <a:r>
              <a:rPr lang="ru-RU" dirty="0" smtClean="0"/>
              <a:t>, под которыми они указаны.</a:t>
            </a:r>
          </a:p>
          <a:p>
            <a:endParaRPr lang="ru-RU" dirty="0" smtClean="0"/>
          </a:p>
          <a:p>
            <a:r>
              <a:rPr lang="ru-RU" dirty="0" smtClean="0"/>
              <a:t>1) возникновение государства</a:t>
            </a:r>
          </a:p>
          <a:p>
            <a:r>
              <a:rPr lang="ru-RU" dirty="0" smtClean="0"/>
              <a:t>2) генетическая предрасположенность к отдельным заболеваниям</a:t>
            </a:r>
          </a:p>
          <a:p>
            <a:r>
              <a:rPr lang="ru-RU" dirty="0" smtClean="0"/>
              <a:t>3) проявления наследственности</a:t>
            </a:r>
          </a:p>
          <a:p>
            <a:r>
              <a:rPr lang="ru-RU" dirty="0" smtClean="0"/>
              <a:t>4) формирование наций</a:t>
            </a:r>
          </a:p>
          <a:p>
            <a:r>
              <a:rPr lang="ru-RU" dirty="0" smtClean="0"/>
              <a:t>5) чувственное восприятие мира</a:t>
            </a:r>
          </a:p>
          <a:p>
            <a:r>
              <a:rPr lang="ru-RU" dirty="0" smtClean="0"/>
              <a:t>6) развитие рынка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371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685800"/>
            <a:ext cx="7467600" cy="576993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Студент работает над рефератом о познавательной деятельности школьника. Какие отличительные характеристики из перечисленных ниже он может рассмотреть в своей работе? (Запишите цифры, под которыми эти характеристики указаны.)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1) нацеленность на получение знания, нового для всего человечества</a:t>
            </a:r>
          </a:p>
          <a:p>
            <a:r>
              <a:rPr lang="ru-RU" dirty="0" smtClean="0"/>
              <a:t>2) нацеленность на развитие собственных волевых качеств</a:t>
            </a:r>
          </a:p>
          <a:p>
            <a:r>
              <a:rPr lang="ru-RU" dirty="0" smtClean="0"/>
              <a:t>3) нацеленность на приобретение новых знаний</a:t>
            </a:r>
          </a:p>
          <a:p>
            <a:r>
              <a:rPr lang="ru-RU" dirty="0" smtClean="0"/>
              <a:t>4) нацеленность на развитие физических возможностей</a:t>
            </a:r>
          </a:p>
          <a:p>
            <a:r>
              <a:rPr lang="ru-RU" dirty="0" smtClean="0"/>
              <a:t>5) нацеленность на овладение определенными умениями</a:t>
            </a:r>
          </a:p>
          <a:p>
            <a:r>
              <a:rPr lang="ru-RU" dirty="0" smtClean="0"/>
              <a:t>6) нацеленность на приобщение к опыту человечества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70560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Задание на определение терминов и понятий, соответствующих предлагаемому контексту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066800"/>
            <a:ext cx="7924800" cy="563880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Прочитайте </a:t>
            </a:r>
            <a:r>
              <a:rPr lang="ru-RU" dirty="0" smtClean="0"/>
              <a:t>приведенный </a:t>
            </a:r>
            <a:r>
              <a:rPr lang="ru-RU" dirty="0" smtClean="0"/>
              <a:t>ниже текст, в </a:t>
            </a:r>
            <a:r>
              <a:rPr lang="ru-RU" dirty="0" smtClean="0"/>
              <a:t>котором </a:t>
            </a:r>
            <a:r>
              <a:rPr lang="ru-RU" dirty="0" smtClean="0"/>
              <a:t>пропущен ряд слов. Выберите из </a:t>
            </a:r>
            <a:r>
              <a:rPr lang="ru-RU" dirty="0" smtClean="0"/>
              <a:t>предлагаемого </a:t>
            </a:r>
            <a:r>
              <a:rPr lang="ru-RU" dirty="0" smtClean="0"/>
              <a:t>списка слова, </a:t>
            </a:r>
            <a:r>
              <a:rPr lang="ru-RU" dirty="0" smtClean="0"/>
              <a:t>которые </a:t>
            </a:r>
            <a:r>
              <a:rPr lang="ru-RU" dirty="0" smtClean="0"/>
              <a:t>необходимо </a:t>
            </a:r>
            <a:r>
              <a:rPr lang="ru-RU" dirty="0" smtClean="0"/>
              <a:t>вставить </a:t>
            </a:r>
            <a:r>
              <a:rPr lang="ru-RU" dirty="0" smtClean="0"/>
              <a:t>на место пропусков</a:t>
            </a:r>
            <a:r>
              <a:rPr lang="ru-RU" dirty="0" smtClean="0"/>
              <a:t>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«Люди, </a:t>
            </a:r>
            <a:r>
              <a:rPr lang="ru-RU" dirty="0" smtClean="0"/>
              <a:t>которые </a:t>
            </a:r>
            <a:r>
              <a:rPr lang="ru-RU" dirty="0" smtClean="0"/>
              <a:t>сами не </a:t>
            </a:r>
            <a:r>
              <a:rPr lang="ru-RU" dirty="0" smtClean="0"/>
              <a:t>занимаются </a:t>
            </a:r>
            <a:r>
              <a:rPr lang="ru-RU" dirty="0" smtClean="0"/>
              <a:t>наукой, </a:t>
            </a:r>
            <a:r>
              <a:rPr lang="ru-RU" dirty="0" smtClean="0"/>
              <a:t>довольно </a:t>
            </a:r>
            <a:r>
              <a:rPr lang="ru-RU" dirty="0" smtClean="0"/>
              <a:t>часто полагают, что ___________ (А) </a:t>
            </a:r>
            <a:r>
              <a:rPr lang="ru-RU" dirty="0" smtClean="0"/>
              <a:t>всегда </a:t>
            </a:r>
            <a:r>
              <a:rPr lang="ru-RU" dirty="0" smtClean="0"/>
              <a:t>дают </a:t>
            </a:r>
            <a:r>
              <a:rPr lang="ru-RU" dirty="0" smtClean="0"/>
              <a:t>абсолютно </a:t>
            </a:r>
            <a:r>
              <a:rPr lang="ru-RU" dirty="0" smtClean="0"/>
              <a:t>достоверные положения. Эти люди считают, что </a:t>
            </a:r>
            <a:r>
              <a:rPr lang="ru-RU" dirty="0" smtClean="0"/>
              <a:t>научные </a:t>
            </a:r>
            <a:r>
              <a:rPr lang="ru-RU" dirty="0" smtClean="0"/>
              <a:t>работники </a:t>
            </a:r>
            <a:r>
              <a:rPr lang="ru-RU" dirty="0" smtClean="0"/>
              <a:t>делают </a:t>
            </a:r>
            <a:r>
              <a:rPr lang="ru-RU" dirty="0" smtClean="0"/>
              <a:t>свои ___________ (Б) на </a:t>
            </a:r>
            <a:r>
              <a:rPr lang="ru-RU" dirty="0" smtClean="0"/>
              <a:t>основе </a:t>
            </a:r>
            <a:r>
              <a:rPr lang="ru-RU" dirty="0" smtClean="0"/>
              <a:t>неоспоримых ___________ (В) и </a:t>
            </a:r>
            <a:r>
              <a:rPr lang="ru-RU" dirty="0" smtClean="0"/>
              <a:t>безупречных </a:t>
            </a:r>
            <a:r>
              <a:rPr lang="ru-RU" dirty="0" smtClean="0"/>
              <a:t>рассуждений и, следовательно, </a:t>
            </a:r>
            <a:r>
              <a:rPr lang="ru-RU" dirty="0" smtClean="0"/>
              <a:t>уверенно </a:t>
            </a:r>
            <a:r>
              <a:rPr lang="ru-RU" dirty="0" smtClean="0"/>
              <a:t>шагают вперед, </a:t>
            </a:r>
            <a:r>
              <a:rPr lang="ru-RU" dirty="0" smtClean="0"/>
              <a:t>причем </a:t>
            </a:r>
            <a:r>
              <a:rPr lang="ru-RU" dirty="0" smtClean="0"/>
              <a:t>исключена </a:t>
            </a:r>
            <a:r>
              <a:rPr lang="ru-RU" dirty="0" smtClean="0"/>
              <a:t>возможность </a:t>
            </a:r>
            <a:r>
              <a:rPr lang="ru-RU" dirty="0" smtClean="0"/>
              <a:t>___________ (Г) или ___________ (Д) назад. </a:t>
            </a:r>
            <a:r>
              <a:rPr lang="ru-RU" dirty="0" smtClean="0"/>
              <a:t>Однако </a:t>
            </a:r>
            <a:r>
              <a:rPr lang="ru-RU" dirty="0" smtClean="0"/>
              <a:t>состояние </a:t>
            </a:r>
            <a:r>
              <a:rPr lang="ru-RU" dirty="0" smtClean="0"/>
              <a:t>современной </a:t>
            </a:r>
            <a:r>
              <a:rPr lang="ru-RU" dirty="0" smtClean="0"/>
              <a:t>науки, так же как и ___________ (Е) наук в прошлом, доказывают, что дело </a:t>
            </a:r>
            <a:r>
              <a:rPr lang="ru-RU" dirty="0" smtClean="0"/>
              <a:t>обстоит </a:t>
            </a:r>
            <a:r>
              <a:rPr lang="ru-RU" dirty="0" smtClean="0"/>
              <a:t>совершенно не так</a:t>
            </a:r>
            <a:r>
              <a:rPr lang="ru-RU" dirty="0" smtClean="0"/>
              <a:t>».</a:t>
            </a: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Слова в </a:t>
            </a:r>
            <a:r>
              <a:rPr lang="ru-RU" dirty="0" smtClean="0"/>
              <a:t>списке </a:t>
            </a:r>
            <a:r>
              <a:rPr lang="ru-RU" dirty="0" smtClean="0"/>
              <a:t>даны в </a:t>
            </a:r>
            <a:r>
              <a:rPr lang="ru-RU" dirty="0" smtClean="0"/>
              <a:t>именительном </a:t>
            </a:r>
            <a:r>
              <a:rPr lang="ru-RU" dirty="0" smtClean="0"/>
              <a:t>падеже. </a:t>
            </a:r>
            <a:r>
              <a:rPr lang="ru-RU" dirty="0" smtClean="0"/>
              <a:t>Каждое </a:t>
            </a:r>
            <a:r>
              <a:rPr lang="ru-RU" dirty="0" smtClean="0"/>
              <a:t>слово (словосочетание) может быть </a:t>
            </a:r>
            <a:r>
              <a:rPr lang="ru-RU" dirty="0" smtClean="0"/>
              <a:t>использовано </a:t>
            </a:r>
            <a:r>
              <a:rPr lang="ru-RU" dirty="0" smtClean="0"/>
              <a:t>только </a:t>
            </a:r>
            <a:r>
              <a:rPr lang="ru-RU" u="sng" dirty="0" smtClean="0"/>
              <a:t>один</a:t>
            </a:r>
            <a:r>
              <a:rPr lang="ru-RU" dirty="0" smtClean="0"/>
              <a:t> раз.</a:t>
            </a:r>
          </a:p>
          <a:p>
            <a:pPr>
              <a:buNone/>
            </a:pPr>
            <a:r>
              <a:rPr lang="ru-RU" dirty="0" smtClean="0"/>
              <a:t>Выбирайте </a:t>
            </a:r>
            <a:r>
              <a:rPr lang="ru-RU" dirty="0" smtClean="0"/>
              <a:t>последовательно </a:t>
            </a:r>
            <a:r>
              <a:rPr lang="ru-RU" dirty="0" smtClean="0"/>
              <a:t>одно слово за другим, </a:t>
            </a:r>
            <a:r>
              <a:rPr lang="ru-RU" dirty="0" smtClean="0"/>
              <a:t>мысленно </a:t>
            </a:r>
            <a:r>
              <a:rPr lang="ru-RU" dirty="0" smtClean="0"/>
              <a:t>заполняя </a:t>
            </a:r>
            <a:r>
              <a:rPr lang="ru-RU" dirty="0" smtClean="0"/>
              <a:t>каждый </a:t>
            </a:r>
            <a:r>
              <a:rPr lang="ru-RU" dirty="0" smtClean="0"/>
              <a:t>пропуск. </a:t>
            </a:r>
            <a:r>
              <a:rPr lang="ru-RU" dirty="0" smtClean="0"/>
              <a:t>Обратите </a:t>
            </a:r>
            <a:r>
              <a:rPr lang="ru-RU" dirty="0" smtClean="0"/>
              <a:t>внимание на то, что в </a:t>
            </a:r>
            <a:r>
              <a:rPr lang="ru-RU" dirty="0" smtClean="0"/>
              <a:t>списке </a:t>
            </a:r>
            <a:r>
              <a:rPr lang="ru-RU" dirty="0" smtClean="0"/>
              <a:t>слов больше, чем вам </a:t>
            </a:r>
            <a:r>
              <a:rPr lang="ru-RU" dirty="0" smtClean="0"/>
              <a:t>потребуется </a:t>
            </a:r>
            <a:r>
              <a:rPr lang="ru-RU" dirty="0" smtClean="0"/>
              <a:t>для </a:t>
            </a:r>
            <a:r>
              <a:rPr lang="ru-RU" dirty="0" smtClean="0"/>
              <a:t>заполнения </a:t>
            </a:r>
            <a:r>
              <a:rPr lang="ru-RU" dirty="0" smtClean="0"/>
              <a:t>пропусков. </a:t>
            </a:r>
          </a:p>
          <a:p>
            <a:r>
              <a:rPr lang="ru-RU" dirty="0" smtClean="0"/>
              <a:t>1) </a:t>
            </a:r>
            <a:r>
              <a:rPr lang="ru-RU" dirty="0" smtClean="0"/>
              <a:t>факты          4</a:t>
            </a:r>
            <a:r>
              <a:rPr lang="ru-RU" dirty="0" smtClean="0"/>
              <a:t>) выводы </a:t>
            </a:r>
            <a:r>
              <a:rPr lang="ru-RU" dirty="0" smtClean="0"/>
              <a:t>         </a:t>
            </a:r>
            <a:r>
              <a:rPr lang="ru-RU" dirty="0" smtClean="0"/>
              <a:t>7) возврат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2) ошибка        </a:t>
            </a:r>
            <a:r>
              <a:rPr lang="ru-RU" dirty="0" smtClean="0"/>
              <a:t>5) </a:t>
            </a:r>
            <a:r>
              <a:rPr lang="ru-RU" dirty="0" smtClean="0"/>
              <a:t>науки             </a:t>
            </a:r>
            <a:r>
              <a:rPr lang="ru-RU" dirty="0" smtClean="0"/>
              <a:t>8) </a:t>
            </a:r>
            <a:r>
              <a:rPr lang="ru-RU" dirty="0" smtClean="0"/>
              <a:t>личность</a:t>
            </a:r>
          </a:p>
          <a:p>
            <a:r>
              <a:rPr lang="ru-RU" dirty="0" smtClean="0"/>
              <a:t>3</a:t>
            </a:r>
            <a:r>
              <a:rPr lang="ru-RU" dirty="0" smtClean="0"/>
              <a:t>) психика </a:t>
            </a:r>
            <a:r>
              <a:rPr lang="ru-RU" dirty="0" smtClean="0"/>
              <a:t>      </a:t>
            </a:r>
            <a:r>
              <a:rPr lang="ru-RU" dirty="0" smtClean="0"/>
              <a:t>6) </a:t>
            </a:r>
            <a:r>
              <a:rPr lang="ru-RU" dirty="0" smtClean="0"/>
              <a:t>контакты         9</a:t>
            </a:r>
            <a:r>
              <a:rPr lang="ru-RU" dirty="0" smtClean="0"/>
              <a:t>) </a:t>
            </a:r>
            <a:r>
              <a:rPr lang="ru-RU" dirty="0" smtClean="0"/>
              <a:t>история</a:t>
            </a:r>
            <a:r>
              <a:rPr lang="ru-RU" dirty="0" smtClean="0"/>
              <a:t> </a:t>
            </a:r>
          </a:p>
          <a:p>
            <a:r>
              <a:rPr lang="ru-RU" dirty="0" smtClean="0"/>
              <a:t>В </a:t>
            </a:r>
            <a:r>
              <a:rPr lang="ru-RU" dirty="0" smtClean="0"/>
              <a:t>данной </a:t>
            </a:r>
            <a:r>
              <a:rPr lang="ru-RU" dirty="0" smtClean="0"/>
              <a:t>ниже </a:t>
            </a:r>
            <a:r>
              <a:rPr lang="ru-RU" dirty="0" smtClean="0"/>
              <a:t>таблице </a:t>
            </a:r>
            <a:r>
              <a:rPr lang="ru-RU" dirty="0" smtClean="0"/>
              <a:t>приведены буквы, </a:t>
            </a:r>
            <a:r>
              <a:rPr lang="ru-RU" dirty="0" smtClean="0"/>
              <a:t>указывающие </a:t>
            </a:r>
            <a:r>
              <a:rPr lang="ru-RU" dirty="0" smtClean="0"/>
              <a:t>на </a:t>
            </a:r>
            <a:r>
              <a:rPr lang="ru-RU" dirty="0" smtClean="0"/>
              <a:t>пропуск </a:t>
            </a:r>
            <a:r>
              <a:rPr lang="ru-RU" dirty="0" smtClean="0"/>
              <a:t>слова. </a:t>
            </a:r>
            <a:r>
              <a:rPr lang="ru-RU" dirty="0" smtClean="0"/>
              <a:t>Запишите </a:t>
            </a:r>
            <a:r>
              <a:rPr lang="ru-RU" dirty="0" smtClean="0"/>
              <a:t>в </a:t>
            </a:r>
            <a:r>
              <a:rPr lang="ru-RU" dirty="0" smtClean="0"/>
              <a:t>таблицу </a:t>
            </a:r>
            <a:r>
              <a:rPr lang="ru-RU" dirty="0" smtClean="0"/>
              <a:t>под </a:t>
            </a:r>
            <a:r>
              <a:rPr lang="ru-RU" dirty="0" smtClean="0"/>
              <a:t>каждой </a:t>
            </a:r>
            <a:r>
              <a:rPr lang="ru-RU" dirty="0" smtClean="0"/>
              <a:t>буквой номер </a:t>
            </a:r>
            <a:r>
              <a:rPr lang="ru-RU" dirty="0" smtClean="0"/>
              <a:t>выбранного </a:t>
            </a:r>
            <a:r>
              <a:rPr lang="ru-RU" dirty="0" smtClean="0"/>
              <a:t>вами ответа.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09600" y="5943600"/>
          <a:ext cx="5105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900"/>
                <a:gridCol w="850900"/>
                <a:gridCol w="850900"/>
                <a:gridCol w="850900"/>
                <a:gridCol w="850900"/>
                <a:gridCol w="850900"/>
              </a:tblGrid>
              <a:tr h="266700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</a:t>
                      </a:r>
                      <a:endParaRPr lang="ru-RU" dirty="0"/>
                    </a:p>
                  </a:txBody>
                  <a:tcPr/>
                </a:tc>
              </a:tr>
              <a:tr h="26670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83820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Задание </a:t>
            </a:r>
            <a:r>
              <a:rPr lang="ru-RU" sz="2000" dirty="0" smtClean="0"/>
              <a:t>на выявление структурных элементов понятия с помощью  таблиц и схем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14400"/>
            <a:ext cx="8077200" cy="5541336"/>
          </a:xfrm>
        </p:spPr>
        <p:txBody>
          <a:bodyPr/>
          <a:lstStyle/>
          <a:p>
            <a:r>
              <a:rPr lang="ru-RU" dirty="0" smtClean="0"/>
              <a:t>Запишите </a:t>
            </a:r>
            <a:r>
              <a:rPr lang="ru-RU" dirty="0" smtClean="0"/>
              <a:t>слово, пропущенное в таблице</a:t>
            </a:r>
            <a:r>
              <a:rPr lang="ru-RU" dirty="0" smtClean="0"/>
              <a:t>.</a:t>
            </a:r>
          </a:p>
          <a:p>
            <a:pPr algn="ctr">
              <a:buNone/>
            </a:pPr>
            <a:r>
              <a:rPr lang="ru-RU" dirty="0" smtClean="0"/>
              <a:t>Формы (области) духовной культуры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81000" y="2209800"/>
          <a:ext cx="76962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9400"/>
                <a:gridCol w="4876800"/>
              </a:tblGrid>
              <a:tr h="914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/>
                        <a:t>Формы (области) духовной культуры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Характеристики</a:t>
                      </a:r>
                      <a:endParaRPr lang="ru-RU" sz="24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….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Специфический</a:t>
                      </a:r>
                      <a:r>
                        <a:rPr lang="ru-RU" sz="2400" baseline="0" dirty="0" smtClean="0"/>
                        <a:t> способ  регуляции общественной жизни с позиций гуманизма, добра и справедливости</a:t>
                      </a:r>
                      <a:endParaRPr lang="ru-RU" sz="24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Образование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Целенаправленный процесс обучения и воспитания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685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                                          </a:t>
            </a:r>
            <a:r>
              <a:rPr lang="ru-RU" sz="2700" dirty="0" smtClean="0"/>
              <a:t>Запишите </a:t>
            </a:r>
            <a:r>
              <a:rPr lang="ru-RU" sz="2700" dirty="0" smtClean="0"/>
              <a:t>слово, пропущенное в таблице.</a:t>
            </a:r>
            <a:br>
              <a:rPr lang="ru-RU" sz="2700" dirty="0" smtClean="0"/>
            </a:br>
            <a:endParaRPr lang="ru-RU" sz="27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ФОРМЫ ОСВОЕНИЯ </a:t>
            </a:r>
            <a:r>
              <a:rPr lang="ru-RU" b="1" dirty="0" smtClean="0"/>
              <a:t>МИРА</a:t>
            </a:r>
          </a:p>
          <a:p>
            <a:pPr algn="ctr"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4800" y="2438400"/>
          <a:ext cx="7772400" cy="333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4876800"/>
              </a:tblGrid>
              <a:tr h="5327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ФОРМА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24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ХАРАКТЕРИСТИКА</a:t>
                      </a:r>
                      <a:endParaRPr lang="ru-RU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18294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...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Освоение мировоззренческих установок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основанных </a:t>
                      </a: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на вере в </a:t>
                      </a:r>
                      <a:r>
                        <a:rPr lang="ru-RU" sz="24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сверхъестественное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968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Искусство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Освоение и воплощение эстетических ценностей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975360"/>
          </a:xfrm>
        </p:spPr>
        <p:txBody>
          <a:bodyPr>
            <a:normAutofit fontScale="90000"/>
          </a:bodyPr>
          <a:lstStyle/>
          <a:p>
            <a:r>
              <a:rPr lang="ru-RU" sz="2000" dirty="0" smtClean="0"/>
              <a:t>Задания на соотнесение видовых понятий с родовым понятием (термином).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66800"/>
            <a:ext cx="7239000" cy="5388936"/>
          </a:xfrm>
        </p:spPr>
        <p:txBody>
          <a:bodyPr/>
          <a:lstStyle/>
          <a:p>
            <a:r>
              <a:rPr lang="ru-RU" dirty="0" smtClean="0"/>
              <a:t>В приведенном ниже ряду найдите понятие, которое является обобщающим для всех остальных представленных понятий. Запишите это словосочетание.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i="1" dirty="0" smtClean="0"/>
              <a:t>Объекты деятельности; результаты деятельности; мотивы деятельности; субъекты деятельности; структура деятельности.</a:t>
            </a:r>
          </a:p>
          <a:p>
            <a:pPr>
              <a:buNone/>
            </a:pPr>
            <a:r>
              <a:rPr lang="ru-RU" dirty="0" smtClean="0"/>
              <a:t>Ответ: </a:t>
            </a:r>
            <a:r>
              <a:rPr lang="ru-RU" i="1" dirty="0" smtClean="0"/>
              <a:t>_____________-</a:t>
            </a:r>
            <a:endParaRPr lang="ru-RU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Найдите понятие, которое является обобщающим для всех остальных понятий представленного ниже ряда. Запишите это слово (словосочетание).</a:t>
            </a:r>
          </a:p>
          <a:p>
            <a:r>
              <a:rPr lang="ru-RU" i="1" dirty="0" smtClean="0"/>
              <a:t>Знания</a:t>
            </a:r>
            <a:r>
              <a:rPr lang="ru-RU" dirty="0" smtClean="0"/>
              <a:t>, </a:t>
            </a:r>
            <a:r>
              <a:rPr lang="ru-RU" i="1" dirty="0" smtClean="0"/>
              <a:t>теории</a:t>
            </a:r>
            <a:r>
              <a:rPr lang="ru-RU" dirty="0" smtClean="0"/>
              <a:t>, </a:t>
            </a:r>
            <a:r>
              <a:rPr lang="ru-RU" i="1" dirty="0" smtClean="0"/>
              <a:t>легенды</a:t>
            </a:r>
            <a:r>
              <a:rPr lang="ru-RU" dirty="0" smtClean="0"/>
              <a:t>, </a:t>
            </a:r>
            <a:r>
              <a:rPr lang="ru-RU" i="1" dirty="0" smtClean="0"/>
              <a:t>мифы</a:t>
            </a:r>
            <a:r>
              <a:rPr lang="ru-RU" dirty="0" smtClean="0"/>
              <a:t>, </a:t>
            </a:r>
            <a:r>
              <a:rPr lang="ru-RU" i="1" dirty="0" smtClean="0"/>
              <a:t>гипотезы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Ответ: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196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90600"/>
            <a:ext cx="7620000" cy="5465136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Ниже приведен перечень терминов. Все они, за исключением двух, относятся к понятию «искусство».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1) архитектура</a:t>
            </a:r>
          </a:p>
          <a:p>
            <a:r>
              <a:rPr lang="ru-RU" dirty="0" smtClean="0"/>
              <a:t>2) живопись</a:t>
            </a:r>
          </a:p>
          <a:p>
            <a:r>
              <a:rPr lang="ru-RU" dirty="0" smtClean="0"/>
              <a:t>3) театр</a:t>
            </a:r>
          </a:p>
          <a:p>
            <a:r>
              <a:rPr lang="ru-RU" dirty="0" smtClean="0"/>
              <a:t>4) кино</a:t>
            </a:r>
          </a:p>
          <a:p>
            <a:r>
              <a:rPr lang="ru-RU" dirty="0" smtClean="0"/>
              <a:t>5) мораль</a:t>
            </a:r>
          </a:p>
          <a:p>
            <a:r>
              <a:rPr lang="ru-RU" dirty="0" smtClean="0"/>
              <a:t>6) религия</a:t>
            </a:r>
          </a:p>
          <a:p>
            <a:r>
              <a:rPr lang="ru-RU" dirty="0" smtClean="0"/>
              <a:t>7) музыка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r>
              <a:rPr lang="ru-RU" dirty="0" smtClean="0"/>
              <a:t>Найдите два термина, «выпадающих» из общего ряда, и запишите в ответ цифры, под которыми они указаны.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Задание на установление соответствия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14400"/>
            <a:ext cx="8077200" cy="5541336"/>
          </a:xfrm>
        </p:spPr>
        <p:txBody>
          <a:bodyPr/>
          <a:lstStyle/>
          <a:p>
            <a:r>
              <a:rPr lang="ru-RU" sz="2000" dirty="0" smtClean="0"/>
              <a:t>Установите соответствие между отличительными признаками и формами культуры: к каждой позиции, данной в первом столбце, подберите соответствующую позицию из второго столбца.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2286000"/>
          <a:ext cx="7696200" cy="4215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0"/>
                <a:gridCol w="2057400"/>
              </a:tblGrid>
              <a:tr h="786551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Отличительные признаки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Формы культуры</a:t>
                      </a:r>
                      <a:endParaRPr lang="ru-RU" sz="2000" dirty="0"/>
                    </a:p>
                  </a:txBody>
                  <a:tcPr/>
                </a:tc>
              </a:tr>
              <a:tr h="57742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А)стремление к достоверности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1)Религия</a:t>
                      </a:r>
                      <a:endParaRPr lang="ru-RU" sz="2000" dirty="0"/>
                    </a:p>
                  </a:txBody>
                  <a:tcPr/>
                </a:tc>
              </a:tr>
              <a:tr h="78655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Б)</a:t>
                      </a:r>
                      <a:r>
                        <a:rPr lang="ru-RU" sz="2000" baseline="0" dirty="0" smtClean="0"/>
                        <a:t> вера в божественное происхождение мира и человека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2) наука</a:t>
                      </a:r>
                      <a:endParaRPr lang="ru-RU" sz="2000" dirty="0"/>
                    </a:p>
                  </a:txBody>
                  <a:tcPr/>
                </a:tc>
              </a:tr>
              <a:tr h="786551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В) </a:t>
                      </a:r>
                      <a:r>
                        <a:rPr lang="ru-RU" sz="2000" dirty="0" err="1" smtClean="0"/>
                        <a:t>проверяемость</a:t>
                      </a:r>
                      <a:r>
                        <a:rPr lang="ru-RU" sz="2000" dirty="0" smtClean="0"/>
                        <a:t> и </a:t>
                      </a:r>
                      <a:r>
                        <a:rPr lang="ru-RU" sz="2000" dirty="0" err="1" smtClean="0"/>
                        <a:t>воспроизводимость</a:t>
                      </a:r>
                      <a:r>
                        <a:rPr lang="ru-RU" sz="2000" baseline="0" dirty="0" smtClean="0"/>
                        <a:t> полученных результатов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57742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Г) обоснованность и доказательность выводов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577429"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Д) поклонение сверхъестественным силам</a:t>
                      </a:r>
                      <a:endParaRPr lang="ru-RU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18160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Задание на установление соответствия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14400"/>
            <a:ext cx="8077200" cy="5541336"/>
          </a:xfrm>
        </p:spPr>
        <p:txBody>
          <a:bodyPr/>
          <a:lstStyle/>
          <a:p>
            <a:r>
              <a:rPr lang="ru-RU" sz="2000" dirty="0" smtClean="0"/>
              <a:t>Установите соответствие между признаком и отраслью культуры, произведения которой он характеризует: к каждой позиции, данной в первом столбце, подберите соответствующую позицию из второго столбца.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" y="2286000"/>
          <a:ext cx="7696200" cy="3974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0"/>
                <a:gridCol w="2057400"/>
              </a:tblGrid>
              <a:tr h="7865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ПРИЗНАК</a:t>
                      </a:r>
                      <a:endParaRPr lang="ru-RU" sz="18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43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ОТРАСЛЬ КУЛЬТУРЫ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815" marR="43815" marT="43815" marB="43815" anchor="ctr"/>
                </a:tc>
              </a:tr>
              <a:tr h="577429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А) образность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1)наука</a:t>
                      </a:r>
                      <a:endParaRPr lang="ru-RU" sz="2000" dirty="0"/>
                    </a:p>
                  </a:txBody>
                  <a:tcPr/>
                </a:tc>
              </a:tr>
              <a:tr h="617220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логическая целостность</a:t>
                      </a:r>
                      <a:endParaRPr kumimoji="0"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/>
                        <a:t>2) искусство</a:t>
                      </a:r>
                      <a:endParaRPr lang="ru-RU" sz="2000" dirty="0"/>
                    </a:p>
                  </a:txBody>
                  <a:tcPr/>
                </a:tc>
              </a:tr>
              <a:tr h="592669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В) художественный язык </a:t>
                      </a:r>
                      <a:endParaRPr kumimoji="0"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/>
                    </a:p>
                  </a:txBody>
                  <a:tcPr/>
                </a:tc>
              </a:tr>
              <a:tr h="577429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Г) чувственно-эмоциональное отражение мира</a:t>
                      </a:r>
                      <a:endParaRPr kumimoji="0" lang="ru-RU" sz="2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  <a:tr h="577429">
                <a:tc>
                  <a:txBody>
                    <a:bodyPr/>
                    <a:lstStyle/>
                    <a:p>
                      <a:r>
                        <a:rPr kumimoji="0" lang="ru-RU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Д) обоснованность 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22960"/>
          </a:xfrm>
        </p:spPr>
        <p:txBody>
          <a:bodyPr>
            <a:normAutofit fontScale="90000"/>
          </a:bodyPr>
          <a:lstStyle/>
          <a:p>
            <a:r>
              <a:rPr lang="ru-RU" sz="2200" dirty="0" smtClean="0"/>
              <a:t>Задание на выбор и запись нескольких вариантов ответа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685800"/>
            <a:ext cx="7391400" cy="576993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городке </a:t>
            </a:r>
            <a:r>
              <a:rPr lang="en-US" dirty="0" smtClean="0"/>
              <a:t>Z </a:t>
            </a:r>
            <a:r>
              <a:rPr lang="ru-RU" dirty="0" smtClean="0"/>
              <a:t>электроэнергию, отопление, подачу воды в дома жителей осуществляет только одна компания. Найдите в приведенном ниже списке характеристики данного рынка и запишите </a:t>
            </a:r>
            <a:r>
              <a:rPr lang="ru-RU" b="1" u="sng" dirty="0" smtClean="0"/>
              <a:t>цифры</a:t>
            </a:r>
            <a:r>
              <a:rPr lang="ru-RU" dirty="0" smtClean="0"/>
              <a:t>, под которыми они указаны.</a:t>
            </a:r>
          </a:p>
          <a:p>
            <a:r>
              <a:rPr lang="ru-RU" dirty="0" smtClean="0"/>
              <a:t>1)рынок средств производства</a:t>
            </a:r>
          </a:p>
          <a:p>
            <a:r>
              <a:rPr lang="ru-RU" dirty="0" smtClean="0"/>
              <a:t>2) чистая конкуренция</a:t>
            </a:r>
          </a:p>
          <a:p>
            <a:r>
              <a:rPr lang="ru-RU" dirty="0" smtClean="0"/>
              <a:t>3) местный рынок</a:t>
            </a:r>
          </a:p>
          <a:p>
            <a:r>
              <a:rPr lang="ru-RU" dirty="0" smtClean="0"/>
              <a:t>4) рыночный дефицит</a:t>
            </a:r>
          </a:p>
          <a:p>
            <a:r>
              <a:rPr lang="ru-RU" dirty="0" smtClean="0"/>
              <a:t>5) монополия</a:t>
            </a:r>
          </a:p>
          <a:p>
            <a:r>
              <a:rPr lang="ru-RU" dirty="0" smtClean="0"/>
              <a:t>6) рынок услуг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Ответ:____________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492</Words>
  <Application>Microsoft Office PowerPoint</Application>
  <PresentationFormat>Экран (4:3)</PresentationFormat>
  <Paragraphs>101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Изящная</vt:lpstr>
      <vt:lpstr>Практикум. Задание на выбор позиций из предложенного перечня ответов</vt:lpstr>
      <vt:lpstr>         Задание на выявление структурных элементов понятия с помощью  таблиц и схем </vt:lpstr>
      <vt:lpstr>                                                              Запишите слово, пропущенное в таблице. </vt:lpstr>
      <vt:lpstr>Задания на соотнесение видовых понятий с родовым понятием (термином). </vt:lpstr>
      <vt:lpstr>Слайд 5</vt:lpstr>
      <vt:lpstr>Слайд 6</vt:lpstr>
      <vt:lpstr>Задание на установление соответствия</vt:lpstr>
      <vt:lpstr>Задание на установление соответствия</vt:lpstr>
      <vt:lpstr>Задание на выбор и запись нескольких вариантов ответа </vt:lpstr>
      <vt:lpstr>Слайд 10</vt:lpstr>
      <vt:lpstr>Слайд 11</vt:lpstr>
      <vt:lpstr>Задание на определение терминов и понятий, соответствующих предлагаемому контексту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Практикум. Задание на выбор позиций из предложенного перечня ответов</dc:title>
  <dc:creator>User</dc:creator>
  <cp:lastModifiedBy>User</cp:lastModifiedBy>
  <cp:revision>5</cp:revision>
  <dcterms:created xsi:type="dcterms:W3CDTF">2017-11-07T13:04:45Z</dcterms:created>
  <dcterms:modified xsi:type="dcterms:W3CDTF">2017-11-07T13:47:40Z</dcterms:modified>
</cp:coreProperties>
</file>