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7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70D3-77D3-4131-B5CD-A68E827D1B0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E410-6C4C-420E-B876-7C3C59931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70D3-77D3-4131-B5CD-A68E827D1B0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E410-6C4C-420E-B876-7C3C59931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70D3-77D3-4131-B5CD-A68E827D1B0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E410-6C4C-420E-B876-7C3C59931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29FD6-0898-429F-B525-27FD86405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5613" y="273050"/>
            <a:ext cx="8226425" cy="58229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16B8E990-B3AC-4EBF-9608-AE5EC08C54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70D3-77D3-4131-B5CD-A68E827D1B0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E410-6C4C-420E-B876-7C3C59931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70D3-77D3-4131-B5CD-A68E827D1B0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E410-6C4C-420E-B876-7C3C59931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70D3-77D3-4131-B5CD-A68E827D1B0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E410-6C4C-420E-B876-7C3C59931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70D3-77D3-4131-B5CD-A68E827D1B0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E410-6C4C-420E-B876-7C3C59931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70D3-77D3-4131-B5CD-A68E827D1B0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E410-6C4C-420E-B876-7C3C59931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70D3-77D3-4131-B5CD-A68E827D1B0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E410-6C4C-420E-B876-7C3C59931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70D3-77D3-4131-B5CD-A68E827D1B0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E410-6C4C-420E-B876-7C3C59931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70D3-77D3-4131-B5CD-A68E827D1B0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E410-6C4C-420E-B876-7C3C59931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D70D3-77D3-4131-B5CD-A68E827D1B0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9E410-6C4C-420E-B876-7C3C59931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3"/>
          <p:cNvSpPr>
            <a:spLocks noGrp="1"/>
          </p:cNvSpPr>
          <p:nvPr>
            <p:ph type="title"/>
          </p:nvPr>
        </p:nvSpPr>
        <p:spPr>
          <a:xfrm>
            <a:off x="3143240" y="214290"/>
            <a:ext cx="571504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900" b="1" i="1" dirty="0" smtClean="0">
                <a:solidFill>
                  <a:schemeClr val="accent6">
                    <a:lumMod val="50000"/>
                  </a:schemeClr>
                </a:solidFill>
              </a:rPr>
              <a:t>Золотой век  Возрождения</a:t>
            </a:r>
            <a:endParaRPr lang="ru-RU" sz="4900" b="1" dirty="0" smtClean="0">
              <a:latin typeface="Century Schoolbook" pitchFamily="18" charset="0"/>
            </a:endParaRPr>
          </a:p>
        </p:txBody>
      </p:sp>
      <p:pic>
        <p:nvPicPr>
          <p:cNvPr id="10243" name="Picture 3" descr="G:\Художники\Набросок Леонардо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2857500" cy="3179763"/>
          </a:xfrm>
        </p:spPr>
      </p:pic>
      <p:pic>
        <p:nvPicPr>
          <p:cNvPr id="10244" name="Picture 4" descr="G:\Художники\Набросок Леонардо 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878513" y="3222625"/>
            <a:ext cx="3265487" cy="3635375"/>
          </a:xfrm>
        </p:spPr>
      </p:pic>
      <p:pic>
        <p:nvPicPr>
          <p:cNvPr id="10245" name="Picture 5" descr="G:\Художники\Набросок Леонардо 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38" y="1714500"/>
            <a:ext cx="2824162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G:\Художники\Рисунок Леонардо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678238"/>
            <a:ext cx="2857500" cy="317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857488" y="5214950"/>
            <a:ext cx="3310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Наброски Леонардо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9" name="Picture 11" descr="собор св петра"/>
          <p:cNvPicPr>
            <a:picLocks noGrp="1" noChangeAspect="1" noChangeArrowheads="1"/>
          </p:cNvPicPr>
          <p:nvPr>
            <p:ph/>
          </p:nvPr>
        </p:nvPicPr>
        <p:blipFill>
          <a:blip r:embed="rId2">
            <a:lum contrast="12000"/>
          </a:blip>
          <a:srcRect/>
          <a:stretch>
            <a:fillRect/>
          </a:stretch>
        </p:blipFill>
        <p:spPr>
          <a:xfrm>
            <a:off x="2132013" y="0"/>
            <a:ext cx="4710112" cy="6453188"/>
          </a:xfrm>
          <a:noFill/>
          <a:ln/>
        </p:spPr>
      </p:pic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2771775" y="6515100"/>
            <a:ext cx="3744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 КУПОЛ  СОБОРА  СВ. ПЕТРА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Рафаэль </a:t>
            </a:r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Санти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13315" name="Picture 2" descr="G:\Художники\Рафаэль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1643063"/>
            <a:ext cx="4092575" cy="4554537"/>
          </a:xfrm>
        </p:spPr>
      </p:pic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5357813" y="2214563"/>
            <a:ext cx="3862387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latin typeface="Calibri" pitchFamily="34" charset="0"/>
              </a:rPr>
              <a:t>Родился 6 апреля в </a:t>
            </a:r>
          </a:p>
          <a:p>
            <a:r>
              <a:rPr lang="ru-RU" sz="2800" b="1" dirty="0">
                <a:latin typeface="Calibri" pitchFamily="34" charset="0"/>
              </a:rPr>
              <a:t>г. </a:t>
            </a:r>
            <a:r>
              <a:rPr lang="ru-RU" sz="2800" b="1" dirty="0" err="1">
                <a:latin typeface="Calibri" pitchFamily="34" charset="0"/>
              </a:rPr>
              <a:t>Урбино</a:t>
            </a:r>
            <a:endParaRPr lang="ru-RU" sz="2800" b="1" dirty="0">
              <a:latin typeface="Calibri" pitchFamily="34" charset="0"/>
            </a:endParaRPr>
          </a:p>
          <a:p>
            <a:r>
              <a:rPr lang="ru-RU" sz="2800" b="1" dirty="0">
                <a:latin typeface="Calibri" pitchFamily="34" charset="0"/>
              </a:rPr>
              <a:t>в семье придворного художника и </a:t>
            </a:r>
          </a:p>
          <a:p>
            <a:r>
              <a:rPr lang="ru-RU" sz="2800" b="1" dirty="0" smtClean="0">
                <a:latin typeface="Calibri" pitchFamily="34" charset="0"/>
              </a:rPr>
              <a:t>поэта </a:t>
            </a:r>
            <a:r>
              <a:rPr lang="ru-RU" sz="2800" b="1" dirty="0">
                <a:latin typeface="Calibri" pitchFamily="34" charset="0"/>
              </a:rPr>
              <a:t>Джованни </a:t>
            </a:r>
            <a:r>
              <a:rPr lang="ru-RU" sz="2800" b="1" dirty="0" err="1">
                <a:latin typeface="Calibri" pitchFamily="34" charset="0"/>
              </a:rPr>
              <a:t>Санти</a:t>
            </a:r>
            <a:r>
              <a:rPr lang="ru-RU" sz="2800" b="1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39" name="Picture 2" descr="G:\Художники\Мадонна Конестабил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1071563"/>
            <a:ext cx="3838575" cy="4271962"/>
          </a:xfrm>
        </p:spPr>
      </p:pic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0" y="5786438"/>
            <a:ext cx="439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«Мадонна Конестабиле»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6248" y="2285992"/>
            <a:ext cx="4610100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«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Мадонна Конестабиле»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– одна из первых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самостоятельных работ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Рафаэля.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Искусство и архитектура\Image115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14290"/>
            <a:ext cx="4286280" cy="607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2571736" y="6273225"/>
            <a:ext cx="47475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latin typeface="Calibri" pitchFamily="34" charset="0"/>
              </a:rPr>
              <a:t>«Сикстинская мадонна» </a:t>
            </a:r>
            <a:endParaRPr lang="ru-RU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Афинская школа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8435" name="Picture 3" descr="D:\Искусство и архитектура\Image1152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58" y="1142984"/>
            <a:ext cx="8427624" cy="51276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 fontScale="62500" lnSpcReduction="20000"/>
          </a:bodyPr>
          <a:lstStyle/>
          <a:p>
            <a:r>
              <a:rPr lang="ru-RU" sz="4000" dirty="0"/>
              <a:t>1</a:t>
            </a:r>
            <a:r>
              <a:rPr lang="ru-RU" sz="4000" b="1" dirty="0"/>
              <a:t>. Неверным утверждением является</a:t>
            </a:r>
            <a:r>
              <a:rPr lang="ru-RU" sz="4000" b="1" dirty="0" smtClean="0"/>
              <a:t>:</a:t>
            </a:r>
            <a:endParaRPr lang="ru-RU" sz="4000" dirty="0"/>
          </a:p>
          <a:p>
            <a:r>
              <a:rPr lang="ru-RU" sz="4000" dirty="0"/>
              <a:t>    А. В центре внимания мыслителей  Возрождения находился человек</a:t>
            </a:r>
          </a:p>
          <a:p>
            <a:r>
              <a:rPr lang="ru-RU" sz="4000" dirty="0"/>
              <a:t>    Б. Высшим мерилом всего сущего в эпоху Возрождения был Создатель</a:t>
            </a:r>
          </a:p>
          <a:p>
            <a:r>
              <a:rPr lang="ru-RU" sz="4000" dirty="0"/>
              <a:t>    В. В основе всех открытий в эпоху Ренессанса лежит открытие личности </a:t>
            </a:r>
          </a:p>
          <a:p>
            <a:r>
              <a:rPr lang="ru-RU" sz="4000" dirty="0"/>
              <a:t>    Г. Главным в искусстве Ренессанса был образ человека</a:t>
            </a:r>
          </a:p>
          <a:p>
            <a:endParaRPr lang="ru-RU" sz="3600" dirty="0" smtClean="0"/>
          </a:p>
          <a:p>
            <a:r>
              <a:rPr lang="ru-RU" sz="4500" dirty="0" smtClean="0"/>
              <a:t>2</a:t>
            </a:r>
            <a:r>
              <a:rPr lang="ru-RU" sz="4500" dirty="0"/>
              <a:t>.</a:t>
            </a:r>
            <a:r>
              <a:rPr lang="ru-RU" sz="4500" b="1" dirty="0"/>
              <a:t> Установить соответствие .</a:t>
            </a:r>
            <a:endParaRPr lang="ru-RU" sz="4500" dirty="0"/>
          </a:p>
          <a:p>
            <a:r>
              <a:rPr lang="ru-RU" sz="4500" dirty="0"/>
              <a:t>    А. Леонардо да Винчи     1.Тайная вечеря</a:t>
            </a:r>
          </a:p>
          <a:p>
            <a:r>
              <a:rPr lang="ru-RU" sz="4500" dirty="0"/>
              <a:t>    Б.Рафаэль                         </a:t>
            </a:r>
            <a:r>
              <a:rPr lang="ru-RU" sz="4500" dirty="0" smtClean="0"/>
              <a:t>   </a:t>
            </a:r>
            <a:r>
              <a:rPr lang="ru-RU" sz="4500" dirty="0"/>
              <a:t>2. Джоконда</a:t>
            </a:r>
          </a:p>
          <a:p>
            <a:r>
              <a:rPr lang="ru-RU" sz="4500" dirty="0"/>
              <a:t>    В. Микеланджело            </a:t>
            </a:r>
            <a:r>
              <a:rPr lang="ru-RU" sz="4500" dirty="0" smtClean="0"/>
              <a:t> 3</a:t>
            </a:r>
            <a:r>
              <a:rPr lang="ru-RU" sz="4500" dirty="0"/>
              <a:t>. Давид</a:t>
            </a:r>
          </a:p>
          <a:p>
            <a:r>
              <a:rPr lang="ru-RU" sz="4500" dirty="0"/>
              <a:t>                                               </a:t>
            </a:r>
            <a:r>
              <a:rPr lang="ru-RU" sz="4500" dirty="0" smtClean="0"/>
              <a:t>   4</a:t>
            </a:r>
            <a:r>
              <a:rPr lang="ru-RU" sz="4500" dirty="0"/>
              <a:t>. Сикстинская мадонна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3</a:t>
            </a:r>
            <a:r>
              <a:rPr lang="ru-RU" b="1" dirty="0"/>
              <a:t>. Произведения искусств  каких эпох близки друг к </a:t>
            </a:r>
            <a:r>
              <a:rPr lang="ru-RU" b="1" dirty="0" smtClean="0"/>
              <a:t>другу?</a:t>
            </a:r>
            <a:endParaRPr lang="ru-RU" dirty="0"/>
          </a:p>
          <a:p>
            <a:r>
              <a:rPr lang="ru-RU" dirty="0"/>
              <a:t>А</a:t>
            </a:r>
            <a:r>
              <a:rPr lang="ru-RU" dirty="0" smtClean="0"/>
              <a:t>. Античности </a:t>
            </a:r>
            <a:r>
              <a:rPr lang="ru-RU" dirty="0"/>
              <a:t>и Возрождения      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/>
              <a:t>. Возрождения и Древнего мира</a:t>
            </a:r>
          </a:p>
          <a:p>
            <a:r>
              <a:rPr lang="ru-RU" dirty="0"/>
              <a:t>Б. Возрождения и Средневековья  </a:t>
            </a:r>
            <a:endParaRPr lang="ru-RU" dirty="0" smtClean="0"/>
          </a:p>
          <a:p>
            <a:r>
              <a:rPr lang="ru-RU" dirty="0" smtClean="0"/>
              <a:t>Г</a:t>
            </a:r>
            <a:r>
              <a:rPr lang="ru-RU" dirty="0"/>
              <a:t>. Античности и Средневековья</a:t>
            </a:r>
          </a:p>
          <a:p>
            <a:pPr>
              <a:buNone/>
            </a:pPr>
            <a:r>
              <a:rPr lang="ru-RU" b="1" dirty="0" smtClean="0"/>
              <a:t>   4</a:t>
            </a:r>
            <a:r>
              <a:rPr lang="ru-RU" b="1" dirty="0"/>
              <a:t>. Где зародилось искусство </a:t>
            </a:r>
            <a:r>
              <a:rPr lang="ru-RU" b="1" dirty="0" smtClean="0"/>
              <a:t>Возрождения?</a:t>
            </a:r>
            <a:endParaRPr lang="ru-RU" dirty="0"/>
          </a:p>
          <a:p>
            <a:r>
              <a:rPr lang="ru-RU" b="1" dirty="0"/>
              <a:t>    </a:t>
            </a:r>
            <a:r>
              <a:rPr lang="ru-RU" dirty="0"/>
              <a:t>А.  В Греции      В.  Во Франции</a:t>
            </a:r>
          </a:p>
          <a:p>
            <a:r>
              <a:rPr lang="ru-RU" dirty="0"/>
              <a:t>    Б.  В Италии       Г.  В Америке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5.О </a:t>
            </a:r>
            <a:r>
              <a:rPr lang="ru-RU" b="1" dirty="0"/>
              <a:t>каком произведении идет речь?</a:t>
            </a:r>
            <a:endParaRPr lang="ru-RU" dirty="0"/>
          </a:p>
          <a:p>
            <a:pPr lvl="0"/>
            <a:r>
              <a:rPr lang="ru-RU" dirty="0" smtClean="0"/>
              <a:t>1. «Первое </a:t>
            </a:r>
            <a:r>
              <a:rPr lang="ru-RU" dirty="0"/>
              <a:t>впечатление от позы и выражения лица молодой женщины рождает ощущение естественности и простоты… В ее улыбке нет ни открытого веселья, ни непосредственной радости, она выражает затаенный трепет чувства и мысли, печать сложной человеческой души… ее лицо постоянно меняется на глазах у зрителя».</a:t>
            </a:r>
          </a:p>
          <a:p>
            <a:pPr lvl="0"/>
            <a:r>
              <a:rPr lang="ru-RU" dirty="0" smtClean="0"/>
              <a:t>2. «Она </a:t>
            </a:r>
            <a:r>
              <a:rPr lang="ru-RU" dirty="0"/>
              <a:t>идет хвалам внимая,</a:t>
            </a:r>
            <a:br>
              <a:rPr lang="ru-RU" dirty="0"/>
            </a:br>
            <a:r>
              <a:rPr lang="ru-RU" dirty="0"/>
              <a:t>Благим покрытая смиреньем,</a:t>
            </a:r>
            <a:br>
              <a:rPr lang="ru-RU" dirty="0"/>
            </a:br>
            <a:r>
              <a:rPr lang="ru-RU" dirty="0"/>
              <a:t>Как бы небесное виденье</a:t>
            </a:r>
            <a:br>
              <a:rPr lang="ru-RU" dirty="0"/>
            </a:br>
            <a:r>
              <a:rPr lang="ru-RU" dirty="0"/>
              <a:t>Собою на земле являя…».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274638"/>
            <a:ext cx="821537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Schoolbook" pitchFamily="18" charset="0"/>
              </a:rPr>
              <a:t>Леонардо да Винчи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628" y="1428736"/>
            <a:ext cx="37465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Родился 15 апреля 1452 года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в г. Винчи.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Сын нотариуса и крестьянки.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Был учеником флорентийского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живописца Андреа дель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  <a:cs typeface="+mn-cs"/>
              </a:rPr>
              <a:t>Верроккьо</a:t>
            </a:r>
          </a:p>
        </p:txBody>
      </p:sp>
      <p:pic>
        <p:nvPicPr>
          <p:cNvPr id="3076" name="Picture 3" descr="D:\Искусство и архитектура\Image115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3143250" cy="491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Художники\Анатомический чертёж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285750"/>
            <a:ext cx="377507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4572000"/>
            <a:ext cx="93345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Леонардо восхищался человеческим телом и, практически занимаясь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анатомией,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знал его лучше любого художника своего времени. Этот рисунок иллюстрирует мысль римского архитектора Витрувия о том, что фигуру человека с распростёртыми руками можно с абсолютной точностью вписать как в круг, так и в квадрат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8195" name="Picture 2" descr="G:\Художники\Леонардо Мадонна Бену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285750"/>
            <a:ext cx="4243388" cy="4721225"/>
          </a:xfrm>
        </p:spPr>
      </p:pic>
      <p:pic>
        <p:nvPicPr>
          <p:cNvPr id="8196" name="Picture 3" descr="G:\Художники\Мадонна Литт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37100" y="285750"/>
            <a:ext cx="4171950" cy="4643438"/>
          </a:xfrm>
        </p:spPr>
      </p:pic>
      <p:sp>
        <p:nvSpPr>
          <p:cNvPr id="8197" name="TextBox 8"/>
          <p:cNvSpPr txBox="1">
            <a:spLocks noChangeArrowheads="1"/>
          </p:cNvSpPr>
          <p:nvPr/>
        </p:nvSpPr>
        <p:spPr bwMode="auto">
          <a:xfrm>
            <a:off x="214313" y="5643563"/>
            <a:ext cx="4214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entury Schoolbook" pitchFamily="18" charset="0"/>
              </a:rPr>
              <a:t>«Мадонна Бенуа»</a:t>
            </a:r>
          </a:p>
        </p:txBody>
      </p:sp>
      <p:sp>
        <p:nvSpPr>
          <p:cNvPr id="8198" name="TextBox 9"/>
          <p:cNvSpPr txBox="1">
            <a:spLocks noChangeArrowheads="1"/>
          </p:cNvSpPr>
          <p:nvPr/>
        </p:nvSpPr>
        <p:spPr bwMode="auto">
          <a:xfrm>
            <a:off x="5072063" y="5643563"/>
            <a:ext cx="4357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entury Schoolbook" pitchFamily="18" charset="0"/>
              </a:rPr>
              <a:t>«Мадонна Литта»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5643578"/>
            <a:ext cx="8229600" cy="7969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dirty="0" smtClean="0">
                <a:latin typeface="Georgia" pitchFamily="18" charset="0"/>
              </a:rPr>
              <a:t>Копия фрески «Тайная вечеря»</a:t>
            </a:r>
            <a:br>
              <a:rPr lang="ru-RU" sz="2400" b="1" dirty="0" smtClean="0">
                <a:latin typeface="Georgia" pitchFamily="18" charset="0"/>
              </a:rPr>
            </a:br>
            <a:r>
              <a:rPr lang="ru-RU" sz="2400" dirty="0" smtClean="0">
                <a:latin typeface="Georgia" pitchFamily="18" charset="0"/>
              </a:rPr>
              <a:t>Конец </a:t>
            </a:r>
            <a:r>
              <a:rPr lang="en-US" sz="2400" dirty="0" smtClean="0">
                <a:latin typeface="Georgia" pitchFamily="18" charset="0"/>
              </a:rPr>
              <a:t>XVI</a:t>
            </a:r>
            <a:r>
              <a:rPr lang="ru-RU" sz="2400" dirty="0" smtClean="0">
                <a:latin typeface="Georgia" pitchFamily="18" charset="0"/>
              </a:rPr>
              <a:t> века. Музей Леонардо да Винчи, </a:t>
            </a:r>
            <a:r>
              <a:rPr lang="ru-RU" sz="2400" dirty="0" err="1" smtClean="0">
                <a:latin typeface="Georgia" pitchFamily="18" charset="0"/>
              </a:rPr>
              <a:t>Тонжерло</a:t>
            </a:r>
            <a:r>
              <a:rPr lang="ru-RU" sz="2400" dirty="0" smtClean="0">
                <a:latin typeface="Georgia" pitchFamily="18" charset="0"/>
              </a:rPr>
              <a:t>.</a:t>
            </a:r>
          </a:p>
        </p:txBody>
      </p:sp>
      <p:pic>
        <p:nvPicPr>
          <p:cNvPr id="8195" name="Picture 4" descr="da_vinci1"/>
          <p:cNvPicPr>
            <a:picLocks noChangeAspect="1" noChangeArrowheads="1"/>
          </p:cNvPicPr>
          <p:nvPr/>
        </p:nvPicPr>
        <p:blipFill>
          <a:blip r:embed="rId2">
            <a:lum bright="-4000" contrast="4000"/>
          </a:blip>
          <a:srcRect/>
          <a:stretch>
            <a:fillRect/>
          </a:stretch>
        </p:blipFill>
        <p:spPr bwMode="auto">
          <a:xfrm>
            <a:off x="0" y="692150"/>
            <a:ext cx="914400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571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Джоконда. Леонардо да Винчи.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6147" name="Picture 2" descr="D:\Искусство и архитектура\Image1154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142984"/>
            <a:ext cx="3584590" cy="547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Микеланджело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Буонарроти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15" descr="michelangelo_mike_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428750"/>
            <a:ext cx="4572000" cy="4572000"/>
          </a:xfrm>
        </p:spPr>
      </p:pic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4572000" y="1500174"/>
            <a:ext cx="4572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latin typeface="Calibri" pitchFamily="34" charset="0"/>
              </a:rPr>
              <a:t>Родился в 1475 году в </a:t>
            </a:r>
            <a:r>
              <a:rPr lang="ru-RU" sz="2800" b="1" dirty="0" err="1">
                <a:latin typeface="Calibri" pitchFamily="34" charset="0"/>
              </a:rPr>
              <a:t>г.Капрезе</a:t>
            </a:r>
            <a:endParaRPr lang="ru-RU" sz="2800" b="1" dirty="0">
              <a:latin typeface="Calibri" pitchFamily="34" charset="0"/>
            </a:endParaRPr>
          </a:p>
          <a:p>
            <a:r>
              <a:rPr lang="ru-RU" sz="2800" b="1" dirty="0">
                <a:latin typeface="Calibri" pitchFamily="34" charset="0"/>
              </a:rPr>
              <a:t>в аристократической семье, </a:t>
            </a:r>
          </a:p>
          <a:p>
            <a:r>
              <a:rPr lang="ru-RU" sz="2800" b="1" dirty="0">
                <a:latin typeface="Calibri" pitchFamily="34" charset="0"/>
              </a:rPr>
              <a:t>его отец исполнял обязанности</a:t>
            </a:r>
          </a:p>
          <a:p>
            <a:r>
              <a:rPr lang="ru-RU" sz="2800" b="1" dirty="0">
                <a:latin typeface="Calibri" pitchFamily="34" charset="0"/>
              </a:rPr>
              <a:t> мэра  города. Когда срок </a:t>
            </a:r>
          </a:p>
          <a:p>
            <a:r>
              <a:rPr lang="ru-RU" sz="2800" b="1" dirty="0">
                <a:latin typeface="Calibri" pitchFamily="34" charset="0"/>
              </a:rPr>
              <a:t>службы отца подошёл </a:t>
            </a:r>
          </a:p>
          <a:p>
            <a:r>
              <a:rPr lang="ru-RU" sz="2800" b="1" dirty="0">
                <a:latin typeface="Calibri" pitchFamily="34" charset="0"/>
              </a:rPr>
              <a:t>к концу, семья вернулась </a:t>
            </a:r>
          </a:p>
          <a:p>
            <a:r>
              <a:rPr lang="ru-RU" sz="2800" b="1" dirty="0">
                <a:latin typeface="Calibri" pitchFamily="34" charset="0"/>
              </a:rPr>
              <a:t>на родину во Флоренцию. </a:t>
            </a:r>
          </a:p>
          <a:p>
            <a:endParaRPr lang="ru-RU" dirty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2714625" y="6149975"/>
            <a:ext cx="26495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latin typeface="Calibri" pitchFamily="34" charset="0"/>
              </a:rPr>
              <a:t>1475 - 1564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sz="3600" b="1" dirty="0" smtClean="0"/>
              <a:t>Статуя</a:t>
            </a:r>
            <a:r>
              <a:rPr lang="ru-RU" sz="3600" b="1" dirty="0"/>
              <a:t> </a:t>
            </a:r>
            <a:r>
              <a:rPr lang="ru-RU" sz="3600" b="1" dirty="0" smtClean="0"/>
              <a:t>Давида</a:t>
            </a:r>
          </a:p>
        </p:txBody>
      </p:sp>
      <p:pic>
        <p:nvPicPr>
          <p:cNvPr id="25603" name="Picture 2" descr="G:\Художники\Микел. Давид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5984" y="1571612"/>
            <a:ext cx="4084637" cy="45450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mikel-buanarrity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0"/>
            <a:ext cx="77771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395</Words>
  <Application>Microsoft Office PowerPoint</Application>
  <PresentationFormat>Экран (4:3)</PresentationFormat>
  <Paragraphs>62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Золотой век  Возрождения</vt:lpstr>
      <vt:lpstr>Леонардо да Винчи</vt:lpstr>
      <vt:lpstr>Слайд 3</vt:lpstr>
      <vt:lpstr>Слайд 4</vt:lpstr>
      <vt:lpstr>Копия фрески «Тайная вечеря» Конец XVI века. Музей Леонардо да Винчи, Тонжерло.</vt:lpstr>
      <vt:lpstr>Джоконда. Леонардо да Винчи.</vt:lpstr>
      <vt:lpstr>Микеланджело Буонарроти</vt:lpstr>
      <vt:lpstr>Статуя Давида</vt:lpstr>
      <vt:lpstr>Слайд 9</vt:lpstr>
      <vt:lpstr>Слайд 10</vt:lpstr>
      <vt:lpstr>Рафаэль Санти</vt:lpstr>
      <vt:lpstr>Слайд 12</vt:lpstr>
      <vt:lpstr>Слайд 13</vt:lpstr>
      <vt:lpstr>Афинская школа </vt:lpstr>
      <vt:lpstr>Тест</vt:lpstr>
      <vt:lpstr>Тест</vt:lpstr>
      <vt:lpstr>Тест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Золотой век  Возрождения </dc:title>
  <dc:creator>*</dc:creator>
  <cp:lastModifiedBy>*</cp:lastModifiedBy>
  <cp:revision>8</cp:revision>
  <dcterms:created xsi:type="dcterms:W3CDTF">2013-05-16T09:48:25Z</dcterms:created>
  <dcterms:modified xsi:type="dcterms:W3CDTF">2015-04-14T11:35:50Z</dcterms:modified>
</cp:coreProperties>
</file>