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8"/>
  </p:notesMasterIdLst>
  <p:sldIdLst>
    <p:sldId id="283" r:id="rId2"/>
    <p:sldId id="284" r:id="rId3"/>
    <p:sldId id="285" r:id="rId4"/>
    <p:sldId id="256" r:id="rId5"/>
    <p:sldId id="288" r:id="rId6"/>
    <p:sldId id="258" r:id="rId7"/>
    <p:sldId id="259" r:id="rId8"/>
    <p:sldId id="260" r:id="rId9"/>
    <p:sldId id="261" r:id="rId10"/>
    <p:sldId id="268" r:id="rId11"/>
    <p:sldId id="277" r:id="rId12"/>
    <p:sldId id="278" r:id="rId13"/>
    <p:sldId id="262" r:id="rId14"/>
    <p:sldId id="263" r:id="rId15"/>
    <p:sldId id="270" r:id="rId16"/>
    <p:sldId id="272" r:id="rId17"/>
    <p:sldId id="280" r:id="rId18"/>
    <p:sldId id="264" r:id="rId19"/>
    <p:sldId id="273" r:id="rId20"/>
    <p:sldId id="279" r:id="rId21"/>
    <p:sldId id="265" r:id="rId22"/>
    <p:sldId id="266" r:id="rId23"/>
    <p:sldId id="286" r:id="rId24"/>
    <p:sldId id="287" r:id="rId25"/>
    <p:sldId id="276" r:id="rId26"/>
    <p:sldId id="26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68" d="100"/>
          <a:sy n="68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C682F-DB71-4586-92DC-E2CA8A543508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CB596-37CF-47F9-8447-7A8A00FC6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EBFD41-F38C-4F19-A1A9-960E14ECC664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452A2E-5860-4EE3-8DB9-C2FBF83C9E43}" type="datetimeFigureOut">
              <a:rPr lang="ru-RU" smtClean="0"/>
              <a:pPr/>
              <a:t>01.05.2018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1.Правила, регулирующие поведение людей:</a:t>
            </a:r>
          </a:p>
          <a:p>
            <a:pPr>
              <a:buNone/>
            </a:pPr>
            <a:r>
              <a:rPr lang="ru-RU" dirty="0" smtClean="0"/>
              <a:t>1)нормы                 2) манеры   </a:t>
            </a:r>
          </a:p>
          <a:p>
            <a:pPr>
              <a:buNone/>
            </a:pPr>
            <a:r>
              <a:rPr lang="ru-RU" dirty="0" smtClean="0"/>
              <a:t>3) лицензии           4) принципы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2.Правила создаются в  обществе для того, чтобы жизнь людей:</a:t>
            </a:r>
          </a:p>
          <a:p>
            <a:pPr>
              <a:buNone/>
            </a:pPr>
            <a:r>
              <a:rPr lang="ru-RU" dirty="0" smtClean="0"/>
              <a:t>1)усложнить        2) украсить  </a:t>
            </a:r>
          </a:p>
          <a:p>
            <a:pPr>
              <a:buNone/>
            </a:pPr>
            <a:r>
              <a:rPr lang="ru-RU" dirty="0" smtClean="0"/>
              <a:t> 3) упорядочить   4) изучить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документ о правах человека</a:t>
            </a:r>
          </a:p>
        </p:txBody>
      </p:sp>
      <p:pic>
        <p:nvPicPr>
          <p:cNvPr id="7172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2204864"/>
            <a:ext cx="2304257" cy="3168352"/>
          </a:xfrm>
          <a:noFill/>
        </p:spPr>
      </p:pic>
      <p:sp>
        <p:nvSpPr>
          <p:cNvPr id="7171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2204864"/>
            <a:ext cx="5112568" cy="4237931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декабря 1993 года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всенародным референдумом принята Конституция РФ.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глава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Конституции Российской Федерации закрепляет права человека и гражданина.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Документы  о правах человека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179512" y="1988840"/>
            <a:ext cx="856895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Всеобщая декларация </a:t>
            </a:r>
            <a:endParaRPr lang="ru-RU" sz="40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человека,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1948 г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.,</a:t>
            </a:r>
          </a:p>
          <a:p>
            <a:pPr algn="ctr">
              <a:spcBef>
                <a:spcPct val="50000"/>
              </a:spcBef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Международные пакты </a:t>
            </a:r>
            <a:endParaRPr lang="ru-RU" sz="40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правах человека,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1966 г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348880"/>
            <a:ext cx="8229600" cy="334523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Декларация – документ, носящий рекомендательный характер.</a:t>
            </a:r>
          </a:p>
        </p:txBody>
      </p:sp>
      <p:pic>
        <p:nvPicPr>
          <p:cNvPr id="10244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35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и как обеспечивает твои права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00808"/>
            <a:ext cx="2286016" cy="1357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соблюдать их на своей территории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3429000"/>
            <a:ext cx="2428892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право прибегать к помощи уполномоченных по правам человека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1484784"/>
            <a:ext cx="2357454" cy="1357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обеспечить в случае их нарушения возможность судебной защиты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645024"/>
            <a:ext cx="2428892" cy="12144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принимать законы, гарантирующие каждому его права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915816" y="1196752"/>
            <a:ext cx="3168352" cy="22322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Государство признает права человека, но и обязуется :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581128"/>
            <a:ext cx="2928958" cy="2071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право обращаться в соответствии с международными договорами в международные органы по защите прав и свобод человека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084168" y="2276872"/>
            <a:ext cx="428628" cy="1071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99992" y="3356992"/>
            <a:ext cx="72578" cy="11441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843808" y="3068960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83768" y="2346598"/>
            <a:ext cx="428058" cy="1462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24128" y="3140968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в начало 18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23530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твои права </a:t>
            </a:r>
            <a:r>
              <a:rPr lang="ru-RU" b="1" dirty="0" smtClean="0">
                <a:solidFill>
                  <a:srgbClr val="FF0000"/>
                </a:solidFill>
              </a:rPr>
              <a:t>=</a:t>
            </a:r>
            <a:r>
              <a:rPr lang="ru-RU" b="1" dirty="0" smtClean="0"/>
              <a:t> </a:t>
            </a:r>
            <a:r>
              <a:rPr lang="ru-RU" dirty="0" smtClean="0"/>
              <a:t>правам другого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Нужно уважать права другого человека!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 проходит граница твоих прав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4365104"/>
            <a:ext cx="2786082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умение внимательно выслушать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4293096"/>
            <a:ext cx="2786082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сохранять человеческие достоинства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483768" y="3356992"/>
            <a:ext cx="78581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3429000"/>
            <a:ext cx="931544" cy="7138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357158" y="6143644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824"/>
            <a:ext cx="9036496" cy="2663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Наши права заканчиваются там, где начинаются права другого человека!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861048"/>
            <a:ext cx="3888432" cy="2891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0" y="2204864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ln w="18415" cmpd="sng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Право - это то, что государство гарантирует дать своим гражданам, а обязанность - это то, что граждане гарантируют дать своему государству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0" y="443711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Обязанность государства – гарантировать права конкретного человека</a:t>
            </a:r>
          </a:p>
        </p:txBody>
      </p:sp>
    </p:spTree>
    <p:extLst>
      <p:ext uri="{BB962C8B-B14F-4D97-AF65-F5344CB8AC3E}">
        <p14:creationId xmlns:p14="http://schemas.microsoft.com/office/powerpoint/2010/main" xmlns="" val="9612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08920"/>
            <a:ext cx="9144000" cy="377728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Гарантия – условие, обеспечивающее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что-либо.</a:t>
            </a:r>
          </a:p>
        </p:txBody>
      </p:sp>
      <p:pic>
        <p:nvPicPr>
          <p:cNvPr id="13316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35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9" name="Рамка 18"/>
          <p:cNvSpPr/>
          <p:nvPr/>
        </p:nvSpPr>
        <p:spPr>
          <a:xfrm>
            <a:off x="3357554" y="3071810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защищать Отечество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6000760" y="1428736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беречь памятники истории и культуры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785786" y="1428736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соблюдать конституцию и другие законы РФ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6000760" y="4643446"/>
            <a:ext cx="274770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бережно относиться к природным богатствам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714348" y="4643446"/>
            <a:ext cx="2561508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платить законно установленные налоги  и сборы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>
            <a:endCxn id="19" idx="0"/>
          </p:cNvCxnSpPr>
          <p:nvPr/>
        </p:nvCxnSpPr>
        <p:spPr>
          <a:xfrm rot="16200000" flipH="1">
            <a:off x="3589727" y="2125256"/>
            <a:ext cx="185738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84168" y="1124744"/>
            <a:ext cx="57150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4107653" y="2250273"/>
            <a:ext cx="3429024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699792" y="1124744"/>
            <a:ext cx="50006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571604" y="2285992"/>
            <a:ext cx="3429024" cy="1285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Управляющая кнопка: в начало 34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32656"/>
            <a:ext cx="91440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Граждане Российской Федерации обязаны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Международные документы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 правах ребенка</a:t>
            </a:r>
          </a:p>
        </p:txBody>
      </p:sp>
      <p:sp>
        <p:nvSpPr>
          <p:cNvPr id="1126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ноября 1959 года Генеральной Ассамблеей ООН принята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Декларация прав ребенка</a:t>
            </a:r>
            <a:endParaRPr lang="ru-RU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11268" name="Содержимое 8"/>
          <p:cNvSpPr>
            <a:spLocks noGrp="1"/>
          </p:cNvSpPr>
          <p:nvPr>
            <p:ph sz="half" idx="2"/>
          </p:nvPr>
        </p:nvSpPr>
        <p:spPr>
          <a:xfrm>
            <a:off x="4572000" y="1571625"/>
            <a:ext cx="4038600" cy="4525963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ноября 1989 года Генеральной Ассамблеей ООН принята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endParaRPr lang="ru-RU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157192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229200"/>
            <a:ext cx="28575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3.Дорожный знак «Круговое движение», который регулирует движение в указанном стрелками направлении, относится к числу: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норм – ожиданий   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 неформальных норм  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запрещающих знаков  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предписывающих знаков</a:t>
            </a:r>
          </a:p>
          <a:p>
            <a:pPr marL="514350" indent="-514350">
              <a:buNone/>
            </a:pPr>
            <a:r>
              <a:rPr lang="ru-RU" sz="2800" dirty="0" smtClean="0"/>
              <a:t>     </a:t>
            </a:r>
            <a:r>
              <a:rPr lang="ru-RU" sz="2800" dirty="0" smtClean="0">
                <a:solidFill>
                  <a:srgbClr val="C00000"/>
                </a:solidFill>
              </a:rPr>
              <a:t>4.Ритуалы и церемонии:</a:t>
            </a:r>
          </a:p>
          <a:p>
            <a:pPr marL="514350" indent="-514350">
              <a:buNone/>
            </a:pPr>
            <a:r>
              <a:rPr lang="ru-RU" sz="2800" dirty="0" smtClean="0"/>
              <a:t>1)Появились впервые в наши дни</a:t>
            </a:r>
          </a:p>
          <a:p>
            <a:pPr marL="514350" indent="-514350">
              <a:buNone/>
            </a:pPr>
            <a:r>
              <a:rPr lang="ru-RU" sz="2800" dirty="0" smtClean="0"/>
              <a:t>2)осуждаются обществом</a:t>
            </a:r>
          </a:p>
          <a:p>
            <a:pPr marL="514350" indent="-514350">
              <a:buNone/>
            </a:pPr>
            <a:r>
              <a:rPr lang="ru-RU" sz="2800" dirty="0" smtClean="0"/>
              <a:t>3) зафиксированы в законах</a:t>
            </a:r>
          </a:p>
          <a:p>
            <a:pPr marL="514350" indent="-514350">
              <a:buNone/>
            </a:pPr>
            <a:r>
              <a:rPr lang="ru-RU" sz="2800" dirty="0" smtClean="0"/>
              <a:t>4) Совершаются по определенным правилам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708920"/>
            <a:ext cx="8784976" cy="3949899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Конвенция – соглашение, носящее обязательный характер для стран, присоединившихся к нему.</a:t>
            </a:r>
          </a:p>
        </p:txBody>
      </p:sp>
      <p:pic>
        <p:nvPicPr>
          <p:cNvPr id="11268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35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До 14 лет ты  уже имеешь право: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07504" y="2780928"/>
            <a:ext cx="2571768" cy="1800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давать согласие на изменение своего имени и фамилии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2708920"/>
            <a:ext cx="2880320" cy="38616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выражать свое мнение, с кем из родителей ( в случае расторжения их брака) ты хотел бы проживать, а также при решении в семье любого вопроса, затрагивающего твои интересы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084168" y="3645024"/>
            <a:ext cx="2952328" cy="21477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быть заслушанным в ходе любого судебного или административного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разбирательства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259632" y="1916832"/>
            <a:ext cx="50120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283968" y="1772816"/>
            <a:ext cx="143446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164288" y="1700808"/>
            <a:ext cx="1152128" cy="1872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571472" y="6000768"/>
            <a:ext cx="64294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Новые возможности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 исполнения 14 лет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2348880"/>
            <a:ext cx="2592288" cy="15841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выбирать свое место жительство (с согласием родителей)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1844824"/>
            <a:ext cx="2797482" cy="2520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совершать любые сделки и самостоятельно  распоряжаться своим заработком, стипендией, иными доходами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2564904"/>
            <a:ext cx="2502040" cy="17145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вносить вклады в кредитные учреждения и распоряжаться ими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79512" y="4437112"/>
            <a:ext cx="3499322" cy="178595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поступать на работу (на легкий труд не более четырех часов в день), с согласия одного из родителей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4869160"/>
            <a:ext cx="3534092" cy="1785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обучаться вождению мотоцикла и управлять велосипедом при движении по дороге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>
            <a:off x="4419658" y="1274114"/>
            <a:ext cx="254939" cy="5707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08304" y="1484784"/>
            <a:ext cx="576064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56176" y="1844824"/>
            <a:ext cx="284612" cy="2995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115616" y="1772816"/>
            <a:ext cx="576064" cy="4989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699792" y="1916832"/>
            <a:ext cx="345790" cy="2583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в начало 18">
            <a:hlinkClick r:id="rId2" action="ppaction://hlinksldjump" highlightClick="1"/>
          </p:cNvPr>
          <p:cNvSpPr/>
          <p:nvPr/>
        </p:nvSpPr>
        <p:spPr>
          <a:xfrm>
            <a:off x="357158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Соотнесите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3714776"/>
                <a:gridCol w="500066"/>
                <a:gridCol w="361473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Характеристики прав человека</a:t>
                      </a:r>
                      <a:endParaRPr lang="ru-RU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endParaRPr lang="ru-RU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22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Каждый человек обладает всей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совокупностью прав. Нельзя пользоваться одними правами и быть лишенными других.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Всеобщий характер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люди рождаются свободными и равными в своем достоинстве и правах.</a:t>
                      </a:r>
                      <a:endParaRPr lang="ru-RU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Б.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Неотчуждаемый характер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Права человека неотделимы от самого человека.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Неделимый характер</a:t>
                      </a:r>
                    </a:p>
                    <a:p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786188" y="2857500"/>
            <a:ext cx="2428875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143250" y="2357438"/>
            <a:ext cx="2357438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429000" y="3500438"/>
            <a:ext cx="271462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86188" y="3000375"/>
            <a:ext cx="1428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Сопоставьте: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291512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Права:                                  Группы: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свободу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гражданские права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творчества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избирать и быть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экономические права</a:t>
            </a:r>
            <a:r>
              <a:rPr lang="ru-RU" sz="2400" b="1" smtClean="0">
                <a:solidFill>
                  <a:srgbClr val="FF0000"/>
                </a:solidFill>
              </a:rPr>
              <a:t>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избранным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жизнь</a:t>
            </a:r>
            <a:r>
              <a:rPr lang="ru-RU" sz="2400" b="1" smtClean="0"/>
              <a:t>              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политические права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жилище</a:t>
            </a:r>
            <a:r>
              <a:rPr lang="ru-RU" sz="2400" b="1" smtClean="0"/>
              <a:t>           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культурные права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быть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собственником                        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социальные права </a:t>
            </a:r>
            <a:r>
              <a:rPr lang="ru-RU" sz="2400" b="1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059113" y="1916113"/>
            <a:ext cx="1800225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484438" y="3284538"/>
            <a:ext cx="23034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2987675" y="1773238"/>
            <a:ext cx="1871663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924300" y="4941888"/>
            <a:ext cx="9350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843213" y="2852738"/>
            <a:ext cx="2016125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1639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Соотнесите:</a:t>
            </a:r>
          </a:p>
        </p:txBody>
      </p:sp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3276600" y="2492375"/>
            <a:ext cx="2232025" cy="10588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</a:p>
        </p:txBody>
      </p:sp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3348038" y="3933825"/>
            <a:ext cx="2232025" cy="10080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обязанности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395288" y="1916113"/>
            <a:ext cx="2232025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Уплата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налогов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372225" y="2133600"/>
            <a:ext cx="2303463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Служба в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армии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3132138" y="5516563"/>
            <a:ext cx="2519362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Охрана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природы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443663" y="4221163"/>
            <a:ext cx="2232025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395288" y="4076700"/>
            <a:ext cx="2555875" cy="10080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Свобода мысли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 слова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3132138" y="981075"/>
            <a:ext cx="2879725" cy="9350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Владение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собственностью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2339975" y="3284538"/>
            <a:ext cx="11525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 flipV="1">
            <a:off x="5435600" y="3284538"/>
            <a:ext cx="151288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427538" y="19161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V="1">
            <a:off x="4356100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195513" y="2852738"/>
            <a:ext cx="14398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>
            <a:off x="5219700" y="3068638"/>
            <a:ext cx="15128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 flipV="1">
            <a:off x="5580063" y="4508500"/>
            <a:ext cx="7921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Параграф 6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596" y="6000768"/>
            <a:ext cx="64294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Установите соответствие между примером и социальной нормой. Одному элементу левого столбика соответствует один элемент правого.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Пример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Социальная норма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А. Празднование Нового</a:t>
                      </a:r>
                      <a:r>
                        <a:rPr lang="ru-RU" sz="2800" baseline="0" dirty="0" smtClean="0"/>
                        <a:t> года в ночь  на 1 января.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800" dirty="0" smtClean="0"/>
                        <a:t>Церемония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Б. Первым при встрече всегда здоровается мужчина с женщиной, младший со старшим.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Правило этикета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Обычай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323238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и обязанности граждан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 Некрасов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«Поэтом можешь ты не быть </a:t>
            </a:r>
          </a:p>
          <a:p>
            <a:r>
              <a:rPr lang="ru-RU" dirty="0" smtClean="0"/>
              <a:t> Но гражданином быть обязан.</a:t>
            </a:r>
          </a:p>
          <a:p>
            <a:r>
              <a:rPr lang="ru-RU" dirty="0" smtClean="0"/>
              <a:t> А что такое гражданин?</a:t>
            </a:r>
          </a:p>
          <a:p>
            <a:r>
              <a:rPr lang="ru-RU" dirty="0" smtClean="0"/>
              <a:t> Отечества достойный сын»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6841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права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507288" cy="405448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 Права –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совокупность устанавливаемых и охраняемых государственной властью норм и правил, регулирующих отношения людей в обществе.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Каждый человек появившись на свет, уже обладает правами, равными правам другого человека.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642942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1846" y="0"/>
            <a:ext cx="5748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человека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57422" y="1571612"/>
            <a:ext cx="2214578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Политиче-ские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643050"/>
            <a:ext cx="2000264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Граждан-ские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04248" y="1643050"/>
            <a:ext cx="2196908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Социально-экономиче-ские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6314" y="1643050"/>
            <a:ext cx="1928826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Культур-ные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928934"/>
            <a:ext cx="2054032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i="1" dirty="0" smtClean="0">
                <a:solidFill>
                  <a:schemeClr val="tx1"/>
                </a:solidFill>
              </a:rPr>
              <a:t>Право на: </a:t>
            </a:r>
          </a:p>
          <a:p>
            <a:pPr marL="0" lvl="1" algn="ctr"/>
            <a:r>
              <a:rPr lang="ru-RU" i="1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жизнь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личную </a:t>
            </a:r>
            <a:r>
              <a:rPr lang="ru-RU" dirty="0" err="1" smtClean="0">
                <a:solidFill>
                  <a:schemeClr val="tx1"/>
                </a:solidFill>
              </a:rPr>
              <a:t>неприкосновен-ность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честь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достоинство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 др. 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2928934"/>
            <a:ext cx="2000264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sz="20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озможность участия граждан в политической жизни страны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2928934"/>
            <a:ext cx="1802480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участие в культурной жизни страны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доступ к культурным ценностям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творчества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 др.</a:t>
            </a:r>
          </a:p>
          <a:p>
            <a:pPr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2928934"/>
            <a:ext cx="2107042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благосостояние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социальную  защиту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достойный уровень жизни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ыть собственником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аследовать имущество</a:t>
            </a:r>
          </a:p>
          <a:p>
            <a:pPr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endCxn id="8" idx="0"/>
          </p:cNvCxnSpPr>
          <p:nvPr/>
        </p:nvCxnSpPr>
        <p:spPr>
          <a:xfrm rot="16200000" flipH="1">
            <a:off x="5447115" y="1339438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447116" y="1339439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643702" y="1142984"/>
            <a:ext cx="92869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5" idx="0"/>
          </p:cNvCxnSpPr>
          <p:nvPr/>
        </p:nvCxnSpPr>
        <p:spPr>
          <a:xfrm rot="5400000">
            <a:off x="3268257" y="1339439"/>
            <a:ext cx="42862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357290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285720" y="6429396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rot="5400000">
            <a:off x="1572398" y="2999578"/>
            <a:ext cx="42862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635512" y="188640"/>
            <a:ext cx="5748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человека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500034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всеобщий характер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6286512" y="1785926"/>
            <a:ext cx="2286016" cy="100013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неделимый характер</a:t>
            </a:r>
            <a:endParaRPr kumimoji="0" lang="ru-RU" sz="20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428992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неотчуждаемый характер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323528" y="3143248"/>
            <a:ext cx="2533960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Все люди рождаются свободными и равными в своем достоинстве и в правах.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3059832" y="3143248"/>
            <a:ext cx="3168352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Они принадлежат всем людям, права человека не нужно покупать, зарабатывать или наследовать.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500166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321967" y="1464455"/>
            <a:ext cx="42862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072330" y="1214422"/>
            <a:ext cx="500066" cy="5000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2"/>
            <a:endCxn id="11" idx="6"/>
          </p:cNvCxnSpPr>
          <p:nvPr/>
        </p:nvCxnSpPr>
        <p:spPr>
          <a:xfrm>
            <a:off x="4643438" y="2786058"/>
            <a:ext cx="570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</p:cNvCxnSpPr>
          <p:nvPr/>
        </p:nvCxnSpPr>
        <p:spPr>
          <a:xfrm rot="5400000">
            <a:off x="7215206" y="300037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агетная рамка 8"/>
          <p:cNvSpPr/>
          <p:nvPr/>
        </p:nvSpPr>
        <p:spPr>
          <a:xfrm>
            <a:off x="6372200" y="3143248"/>
            <a:ext cx="2664296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Каждый человек  обладает всей совокупностью прав.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в начало 17">
            <a:hlinkClick r:id="rId2" action="ppaction://hlinksldjump" highlightClick="1"/>
          </p:cNvPr>
          <p:cNvSpPr/>
          <p:nvPr/>
        </p:nvSpPr>
        <p:spPr>
          <a:xfrm>
            <a:off x="428596" y="6500834"/>
            <a:ext cx="714380" cy="14287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Конституция Российской Федерации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209331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 Конституция –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от лат.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consitutio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установление, устройство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основной закон государства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определяющий его общественное и государственное устройство, порядок и принципы образования органов власти, избирательную систему, основные права и обязанности граждан.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714380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7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Тема374</Template>
  <TotalTime>464</TotalTime>
  <Words>861</Words>
  <Application>Microsoft Office PowerPoint</Application>
  <PresentationFormat>Экран (4:3)</PresentationFormat>
  <Paragraphs>181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Тема374</vt:lpstr>
      <vt:lpstr>Тест</vt:lpstr>
      <vt:lpstr>Слайд 2</vt:lpstr>
      <vt:lpstr>Установите соответствие между примером и социальной нормой. Одному элементу левого столбика соответствует один элемент правого.</vt:lpstr>
      <vt:lpstr>Права и обязанности граждан</vt:lpstr>
      <vt:lpstr>Н. Некрасов</vt:lpstr>
      <vt:lpstr>Что такое права </vt:lpstr>
      <vt:lpstr>Слайд 7</vt:lpstr>
      <vt:lpstr>Слайд 8</vt:lpstr>
      <vt:lpstr>  Конституция Российской Федерации</vt:lpstr>
      <vt:lpstr>Всероссийский документ о правах человека</vt:lpstr>
      <vt:lpstr>Документы  о правах человека</vt:lpstr>
      <vt:lpstr>Словарь</vt:lpstr>
      <vt:lpstr>Кто и как обеспечивает твои права</vt:lpstr>
      <vt:lpstr>Слайд 14</vt:lpstr>
      <vt:lpstr>Слайд 15</vt:lpstr>
      <vt:lpstr>Слайд 16</vt:lpstr>
      <vt:lpstr>Словарь</vt:lpstr>
      <vt:lpstr>Слайд 18</vt:lpstr>
      <vt:lpstr>Международные документы  о правах ребенка</vt:lpstr>
      <vt:lpstr>Словарь</vt:lpstr>
      <vt:lpstr>    До 14 лет ты  уже имеешь право:</vt:lpstr>
      <vt:lpstr>Новые возможности  после исполнения 14 лет</vt:lpstr>
      <vt:lpstr>Соотнесите:</vt:lpstr>
      <vt:lpstr>Сопоставьте:</vt:lpstr>
      <vt:lpstr>Соотнесите: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граждан</dc:title>
  <dc:creator>Admin</dc:creator>
  <cp:lastModifiedBy>User</cp:lastModifiedBy>
  <cp:revision>54</cp:revision>
  <dcterms:created xsi:type="dcterms:W3CDTF">2010-11-16T17:01:01Z</dcterms:created>
  <dcterms:modified xsi:type="dcterms:W3CDTF">2018-05-01T08:48:10Z</dcterms:modified>
</cp:coreProperties>
</file>